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7" r:id="rId2"/>
    <p:sldId id="259" r:id="rId3"/>
    <p:sldId id="261" r:id="rId4"/>
    <p:sldId id="260" r:id="rId5"/>
    <p:sldId id="262" r:id="rId6"/>
    <p:sldId id="263" r:id="rId7"/>
    <p:sldId id="264" r:id="rId8"/>
    <p:sldId id="275" r:id="rId9"/>
    <p:sldId id="265" r:id="rId10"/>
    <p:sldId id="267" r:id="rId11"/>
    <p:sldId id="268" r:id="rId12"/>
    <p:sldId id="283" r:id="rId13"/>
    <p:sldId id="266" r:id="rId14"/>
    <p:sldId id="284" r:id="rId15"/>
    <p:sldId id="269" r:id="rId16"/>
    <p:sldId id="285" r:id="rId17"/>
    <p:sldId id="270" r:id="rId18"/>
    <p:sldId id="288" r:id="rId19"/>
    <p:sldId id="271" r:id="rId20"/>
    <p:sldId id="272" r:id="rId21"/>
    <p:sldId id="273" r:id="rId22"/>
    <p:sldId id="274" r:id="rId23"/>
    <p:sldId id="277" r:id="rId24"/>
    <p:sldId id="278" r:id="rId25"/>
    <p:sldId id="279" r:id="rId26"/>
    <p:sldId id="280" r:id="rId27"/>
    <p:sldId id="281" r:id="rId28"/>
    <p:sldId id="282" r:id="rId29"/>
    <p:sldId id="286" r:id="rId30"/>
    <p:sldId id="287" r:id="rId31"/>
    <p:sldId id="289" r:id="rId32"/>
    <p:sldId id="290" r:id="rId33"/>
    <p:sldId id="291" r:id="rId34"/>
    <p:sldId id="276" r:id="rId35"/>
    <p:sldId id="292" r:id="rId36"/>
    <p:sldId id="293" r:id="rId37"/>
    <p:sldId id="294" r:id="rId38"/>
    <p:sldId id="295" r:id="rId39"/>
    <p:sldId id="296" r:id="rId40"/>
    <p:sldId id="297" r:id="rId41"/>
    <p:sldId id="298" r:id="rId42"/>
    <p:sldId id="299" r:id="rId43"/>
    <p:sldId id="300" r:id="rId44"/>
    <p:sldId id="301" r:id="rId45"/>
    <p:sldId id="302" r:id="rId46"/>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0000"/>
    <a:srgbClr val="881C2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60"/>
  </p:normalViewPr>
  <p:slideViewPr>
    <p:cSldViewPr>
      <p:cViewPr>
        <p:scale>
          <a:sx n="60" d="100"/>
          <a:sy n="60" d="100"/>
        </p:scale>
        <p:origin x="-2131" y="-581"/>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29628E-44E9-4A56-A29E-991C2523C459}" type="datetimeFigureOut">
              <a:rPr lang="de-DE" smtClean="0"/>
              <a:t>04.08.2021</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D70008-12D0-4609-B4B9-B50148BD34AE}" type="slidenum">
              <a:rPr lang="de-DE" smtClean="0"/>
              <a:t>‹Nr.›</a:t>
            </a:fld>
            <a:endParaRPr lang="de-DE"/>
          </a:p>
        </p:txBody>
      </p:sp>
    </p:spTree>
    <p:extLst>
      <p:ext uri="{BB962C8B-B14F-4D97-AF65-F5344CB8AC3E}">
        <p14:creationId xmlns:p14="http://schemas.microsoft.com/office/powerpoint/2010/main" val="3248727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7D70008-12D0-4609-B4B9-B50148BD34AE}" type="slidenum">
              <a:rPr lang="de-DE" smtClean="0"/>
              <a:t>15</a:t>
            </a:fld>
            <a:endParaRPr lang="de-DE"/>
          </a:p>
        </p:txBody>
      </p:sp>
    </p:spTree>
    <p:extLst>
      <p:ext uri="{BB962C8B-B14F-4D97-AF65-F5344CB8AC3E}">
        <p14:creationId xmlns:p14="http://schemas.microsoft.com/office/powerpoint/2010/main" val="3767785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7D70008-12D0-4609-B4B9-B50148BD34AE}" type="slidenum">
              <a:rPr lang="de-DE" smtClean="0"/>
              <a:t>24</a:t>
            </a:fld>
            <a:endParaRPr lang="de-DE"/>
          </a:p>
        </p:txBody>
      </p:sp>
    </p:spTree>
    <p:extLst>
      <p:ext uri="{BB962C8B-B14F-4D97-AF65-F5344CB8AC3E}">
        <p14:creationId xmlns:p14="http://schemas.microsoft.com/office/powerpoint/2010/main" val="3767785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7D70008-12D0-4609-B4B9-B50148BD34AE}" type="slidenum">
              <a:rPr lang="de-DE" smtClean="0"/>
              <a:t>25</a:t>
            </a:fld>
            <a:endParaRPr lang="de-DE"/>
          </a:p>
        </p:txBody>
      </p:sp>
    </p:spTree>
    <p:extLst>
      <p:ext uri="{BB962C8B-B14F-4D97-AF65-F5344CB8AC3E}">
        <p14:creationId xmlns:p14="http://schemas.microsoft.com/office/powerpoint/2010/main" val="3767785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7D70008-12D0-4609-B4B9-B50148BD34AE}" type="slidenum">
              <a:rPr lang="de-DE" smtClean="0"/>
              <a:t>26</a:t>
            </a:fld>
            <a:endParaRPr lang="de-DE"/>
          </a:p>
        </p:txBody>
      </p:sp>
    </p:spTree>
    <p:extLst>
      <p:ext uri="{BB962C8B-B14F-4D97-AF65-F5344CB8AC3E}">
        <p14:creationId xmlns:p14="http://schemas.microsoft.com/office/powerpoint/2010/main" val="3767785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7D70008-12D0-4609-B4B9-B50148BD34AE}" type="slidenum">
              <a:rPr lang="de-DE" smtClean="0"/>
              <a:t>27</a:t>
            </a:fld>
            <a:endParaRPr lang="de-DE"/>
          </a:p>
        </p:txBody>
      </p:sp>
    </p:spTree>
    <p:extLst>
      <p:ext uri="{BB962C8B-B14F-4D97-AF65-F5344CB8AC3E}">
        <p14:creationId xmlns:p14="http://schemas.microsoft.com/office/powerpoint/2010/main" val="3767785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7D70008-12D0-4609-B4B9-B50148BD34AE}" type="slidenum">
              <a:rPr lang="de-DE" smtClean="0"/>
              <a:t>28</a:t>
            </a:fld>
            <a:endParaRPr lang="de-DE"/>
          </a:p>
        </p:txBody>
      </p:sp>
    </p:spTree>
    <p:extLst>
      <p:ext uri="{BB962C8B-B14F-4D97-AF65-F5344CB8AC3E}">
        <p14:creationId xmlns:p14="http://schemas.microsoft.com/office/powerpoint/2010/main" val="37677856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7D70008-12D0-4609-B4B9-B50148BD34AE}" type="slidenum">
              <a:rPr lang="de-DE" smtClean="0"/>
              <a:t>29</a:t>
            </a:fld>
            <a:endParaRPr lang="de-DE"/>
          </a:p>
        </p:txBody>
      </p:sp>
    </p:spTree>
    <p:extLst>
      <p:ext uri="{BB962C8B-B14F-4D97-AF65-F5344CB8AC3E}">
        <p14:creationId xmlns:p14="http://schemas.microsoft.com/office/powerpoint/2010/main" val="3767785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7D70008-12D0-4609-B4B9-B50148BD34AE}" type="slidenum">
              <a:rPr lang="de-DE" smtClean="0"/>
              <a:t>30</a:t>
            </a:fld>
            <a:endParaRPr lang="de-DE"/>
          </a:p>
        </p:txBody>
      </p:sp>
    </p:spTree>
    <p:extLst>
      <p:ext uri="{BB962C8B-B14F-4D97-AF65-F5344CB8AC3E}">
        <p14:creationId xmlns:p14="http://schemas.microsoft.com/office/powerpoint/2010/main" val="3767785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7D70008-12D0-4609-B4B9-B50148BD34AE}" type="slidenum">
              <a:rPr lang="de-DE" smtClean="0"/>
              <a:t>31</a:t>
            </a:fld>
            <a:endParaRPr lang="de-DE"/>
          </a:p>
        </p:txBody>
      </p:sp>
    </p:spTree>
    <p:extLst>
      <p:ext uri="{BB962C8B-B14F-4D97-AF65-F5344CB8AC3E}">
        <p14:creationId xmlns:p14="http://schemas.microsoft.com/office/powerpoint/2010/main" val="37677856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7D70008-12D0-4609-B4B9-B50148BD34AE}" type="slidenum">
              <a:rPr lang="de-DE" smtClean="0"/>
              <a:t>32</a:t>
            </a:fld>
            <a:endParaRPr lang="de-DE"/>
          </a:p>
        </p:txBody>
      </p:sp>
    </p:spTree>
    <p:extLst>
      <p:ext uri="{BB962C8B-B14F-4D97-AF65-F5344CB8AC3E}">
        <p14:creationId xmlns:p14="http://schemas.microsoft.com/office/powerpoint/2010/main" val="37677856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7D70008-12D0-4609-B4B9-B50148BD34AE}" type="slidenum">
              <a:rPr lang="de-DE" smtClean="0"/>
              <a:t>33</a:t>
            </a:fld>
            <a:endParaRPr lang="de-DE"/>
          </a:p>
        </p:txBody>
      </p:sp>
    </p:spTree>
    <p:extLst>
      <p:ext uri="{BB962C8B-B14F-4D97-AF65-F5344CB8AC3E}">
        <p14:creationId xmlns:p14="http://schemas.microsoft.com/office/powerpoint/2010/main" val="3767785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7D70008-12D0-4609-B4B9-B50148BD34AE}" type="slidenum">
              <a:rPr lang="de-DE" smtClean="0"/>
              <a:t>16</a:t>
            </a:fld>
            <a:endParaRPr lang="de-DE"/>
          </a:p>
        </p:txBody>
      </p:sp>
    </p:spTree>
    <p:extLst>
      <p:ext uri="{BB962C8B-B14F-4D97-AF65-F5344CB8AC3E}">
        <p14:creationId xmlns:p14="http://schemas.microsoft.com/office/powerpoint/2010/main" val="37677856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7D70008-12D0-4609-B4B9-B50148BD34AE}" type="slidenum">
              <a:rPr lang="de-DE" smtClean="0"/>
              <a:t>34</a:t>
            </a:fld>
            <a:endParaRPr lang="de-DE"/>
          </a:p>
        </p:txBody>
      </p:sp>
    </p:spTree>
    <p:extLst>
      <p:ext uri="{BB962C8B-B14F-4D97-AF65-F5344CB8AC3E}">
        <p14:creationId xmlns:p14="http://schemas.microsoft.com/office/powerpoint/2010/main" val="37677856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7D70008-12D0-4609-B4B9-B50148BD34AE}" type="slidenum">
              <a:rPr lang="de-DE" smtClean="0"/>
              <a:t>35</a:t>
            </a:fld>
            <a:endParaRPr lang="de-DE"/>
          </a:p>
        </p:txBody>
      </p:sp>
    </p:spTree>
    <p:extLst>
      <p:ext uri="{BB962C8B-B14F-4D97-AF65-F5344CB8AC3E}">
        <p14:creationId xmlns:p14="http://schemas.microsoft.com/office/powerpoint/2010/main" val="37677856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7D70008-12D0-4609-B4B9-B50148BD34AE}" type="slidenum">
              <a:rPr lang="de-DE" smtClean="0"/>
              <a:t>36</a:t>
            </a:fld>
            <a:endParaRPr lang="de-DE"/>
          </a:p>
        </p:txBody>
      </p:sp>
    </p:spTree>
    <p:extLst>
      <p:ext uri="{BB962C8B-B14F-4D97-AF65-F5344CB8AC3E}">
        <p14:creationId xmlns:p14="http://schemas.microsoft.com/office/powerpoint/2010/main" val="37677856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7D70008-12D0-4609-B4B9-B50148BD34AE}" type="slidenum">
              <a:rPr lang="de-DE" smtClean="0"/>
              <a:t>37</a:t>
            </a:fld>
            <a:endParaRPr lang="de-DE"/>
          </a:p>
        </p:txBody>
      </p:sp>
    </p:spTree>
    <p:extLst>
      <p:ext uri="{BB962C8B-B14F-4D97-AF65-F5344CB8AC3E}">
        <p14:creationId xmlns:p14="http://schemas.microsoft.com/office/powerpoint/2010/main" val="37677856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7D70008-12D0-4609-B4B9-B50148BD34AE}" type="slidenum">
              <a:rPr lang="de-DE" smtClean="0"/>
              <a:t>38</a:t>
            </a:fld>
            <a:endParaRPr lang="de-DE"/>
          </a:p>
        </p:txBody>
      </p:sp>
    </p:spTree>
    <p:extLst>
      <p:ext uri="{BB962C8B-B14F-4D97-AF65-F5344CB8AC3E}">
        <p14:creationId xmlns:p14="http://schemas.microsoft.com/office/powerpoint/2010/main" val="37677856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7D70008-12D0-4609-B4B9-B50148BD34AE}" type="slidenum">
              <a:rPr lang="de-DE" smtClean="0"/>
              <a:t>39</a:t>
            </a:fld>
            <a:endParaRPr lang="de-DE"/>
          </a:p>
        </p:txBody>
      </p:sp>
    </p:spTree>
    <p:extLst>
      <p:ext uri="{BB962C8B-B14F-4D97-AF65-F5344CB8AC3E}">
        <p14:creationId xmlns:p14="http://schemas.microsoft.com/office/powerpoint/2010/main" val="37677856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7D70008-12D0-4609-B4B9-B50148BD34AE}" type="slidenum">
              <a:rPr lang="de-DE" smtClean="0"/>
              <a:t>40</a:t>
            </a:fld>
            <a:endParaRPr lang="de-DE"/>
          </a:p>
        </p:txBody>
      </p:sp>
    </p:spTree>
    <p:extLst>
      <p:ext uri="{BB962C8B-B14F-4D97-AF65-F5344CB8AC3E}">
        <p14:creationId xmlns:p14="http://schemas.microsoft.com/office/powerpoint/2010/main" val="37677856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7D70008-12D0-4609-B4B9-B50148BD34AE}" type="slidenum">
              <a:rPr lang="de-DE" smtClean="0"/>
              <a:t>41</a:t>
            </a:fld>
            <a:endParaRPr lang="de-DE"/>
          </a:p>
        </p:txBody>
      </p:sp>
    </p:spTree>
    <p:extLst>
      <p:ext uri="{BB962C8B-B14F-4D97-AF65-F5344CB8AC3E}">
        <p14:creationId xmlns:p14="http://schemas.microsoft.com/office/powerpoint/2010/main" val="37677856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7D70008-12D0-4609-B4B9-B50148BD34AE}" type="slidenum">
              <a:rPr lang="de-DE" smtClean="0"/>
              <a:t>42</a:t>
            </a:fld>
            <a:endParaRPr lang="de-DE"/>
          </a:p>
        </p:txBody>
      </p:sp>
    </p:spTree>
    <p:extLst>
      <p:ext uri="{BB962C8B-B14F-4D97-AF65-F5344CB8AC3E}">
        <p14:creationId xmlns:p14="http://schemas.microsoft.com/office/powerpoint/2010/main" val="37677856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7D70008-12D0-4609-B4B9-B50148BD34AE}" type="slidenum">
              <a:rPr lang="de-DE" smtClean="0"/>
              <a:t>43</a:t>
            </a:fld>
            <a:endParaRPr lang="de-DE"/>
          </a:p>
        </p:txBody>
      </p:sp>
    </p:spTree>
    <p:extLst>
      <p:ext uri="{BB962C8B-B14F-4D97-AF65-F5344CB8AC3E}">
        <p14:creationId xmlns:p14="http://schemas.microsoft.com/office/powerpoint/2010/main" val="3767785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7D70008-12D0-4609-B4B9-B50148BD34AE}" type="slidenum">
              <a:rPr lang="de-DE" smtClean="0"/>
              <a:t>17</a:t>
            </a:fld>
            <a:endParaRPr lang="de-DE"/>
          </a:p>
        </p:txBody>
      </p:sp>
    </p:spTree>
    <p:extLst>
      <p:ext uri="{BB962C8B-B14F-4D97-AF65-F5344CB8AC3E}">
        <p14:creationId xmlns:p14="http://schemas.microsoft.com/office/powerpoint/2010/main" val="37677856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7D70008-12D0-4609-B4B9-B50148BD34AE}" type="slidenum">
              <a:rPr lang="de-DE" smtClean="0"/>
              <a:t>44</a:t>
            </a:fld>
            <a:endParaRPr lang="de-DE"/>
          </a:p>
        </p:txBody>
      </p:sp>
    </p:spTree>
    <p:extLst>
      <p:ext uri="{BB962C8B-B14F-4D97-AF65-F5344CB8AC3E}">
        <p14:creationId xmlns:p14="http://schemas.microsoft.com/office/powerpoint/2010/main" val="37677856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7D70008-12D0-4609-B4B9-B50148BD34AE}" type="slidenum">
              <a:rPr lang="de-DE" smtClean="0"/>
              <a:t>45</a:t>
            </a:fld>
            <a:endParaRPr lang="de-DE"/>
          </a:p>
        </p:txBody>
      </p:sp>
    </p:spTree>
    <p:extLst>
      <p:ext uri="{BB962C8B-B14F-4D97-AF65-F5344CB8AC3E}">
        <p14:creationId xmlns:p14="http://schemas.microsoft.com/office/powerpoint/2010/main" val="3767785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7D70008-12D0-4609-B4B9-B50148BD34AE}" type="slidenum">
              <a:rPr lang="de-DE" smtClean="0"/>
              <a:t>18</a:t>
            </a:fld>
            <a:endParaRPr lang="de-DE"/>
          </a:p>
        </p:txBody>
      </p:sp>
    </p:spTree>
    <p:extLst>
      <p:ext uri="{BB962C8B-B14F-4D97-AF65-F5344CB8AC3E}">
        <p14:creationId xmlns:p14="http://schemas.microsoft.com/office/powerpoint/2010/main" val="3767785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7D70008-12D0-4609-B4B9-B50148BD34AE}" type="slidenum">
              <a:rPr lang="de-DE" smtClean="0"/>
              <a:t>19</a:t>
            </a:fld>
            <a:endParaRPr lang="de-DE"/>
          </a:p>
        </p:txBody>
      </p:sp>
    </p:spTree>
    <p:extLst>
      <p:ext uri="{BB962C8B-B14F-4D97-AF65-F5344CB8AC3E}">
        <p14:creationId xmlns:p14="http://schemas.microsoft.com/office/powerpoint/2010/main" val="3767785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7D70008-12D0-4609-B4B9-B50148BD34AE}" type="slidenum">
              <a:rPr lang="de-DE" smtClean="0"/>
              <a:t>20</a:t>
            </a:fld>
            <a:endParaRPr lang="de-DE"/>
          </a:p>
        </p:txBody>
      </p:sp>
    </p:spTree>
    <p:extLst>
      <p:ext uri="{BB962C8B-B14F-4D97-AF65-F5344CB8AC3E}">
        <p14:creationId xmlns:p14="http://schemas.microsoft.com/office/powerpoint/2010/main" val="3767785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7D70008-12D0-4609-B4B9-B50148BD34AE}" type="slidenum">
              <a:rPr lang="de-DE" smtClean="0"/>
              <a:t>21</a:t>
            </a:fld>
            <a:endParaRPr lang="de-DE"/>
          </a:p>
        </p:txBody>
      </p:sp>
    </p:spTree>
    <p:extLst>
      <p:ext uri="{BB962C8B-B14F-4D97-AF65-F5344CB8AC3E}">
        <p14:creationId xmlns:p14="http://schemas.microsoft.com/office/powerpoint/2010/main" val="3767785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7D70008-12D0-4609-B4B9-B50148BD34AE}" type="slidenum">
              <a:rPr lang="de-DE" smtClean="0"/>
              <a:t>22</a:t>
            </a:fld>
            <a:endParaRPr lang="de-DE"/>
          </a:p>
        </p:txBody>
      </p:sp>
    </p:spTree>
    <p:extLst>
      <p:ext uri="{BB962C8B-B14F-4D97-AF65-F5344CB8AC3E}">
        <p14:creationId xmlns:p14="http://schemas.microsoft.com/office/powerpoint/2010/main" val="3767785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7D70008-12D0-4609-B4B9-B50148BD34AE}" type="slidenum">
              <a:rPr lang="de-DE" smtClean="0"/>
              <a:t>23</a:t>
            </a:fld>
            <a:endParaRPr lang="de-DE"/>
          </a:p>
        </p:txBody>
      </p:sp>
    </p:spTree>
    <p:extLst>
      <p:ext uri="{BB962C8B-B14F-4D97-AF65-F5344CB8AC3E}">
        <p14:creationId xmlns:p14="http://schemas.microsoft.com/office/powerpoint/2010/main" val="3767785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2679818F-362E-4B51-A3F2-FDEEAD6EC7D0}" type="datetimeFigureOut">
              <a:rPr lang="de-DE" smtClean="0"/>
              <a:t>04.08.2021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ADDA3D1-0BF6-493B-8A85-582804E2320E}" type="slidenum">
              <a:rPr lang="de-DE" smtClean="0"/>
              <a:t>‹Nr.›</a:t>
            </a:fld>
            <a:endParaRPr lang="de-DE"/>
          </a:p>
        </p:txBody>
      </p:sp>
    </p:spTree>
    <p:extLst>
      <p:ext uri="{BB962C8B-B14F-4D97-AF65-F5344CB8AC3E}">
        <p14:creationId xmlns:p14="http://schemas.microsoft.com/office/powerpoint/2010/main" val="1648639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2679818F-362E-4B51-A3F2-FDEEAD6EC7D0}" type="datetimeFigureOut">
              <a:rPr lang="de-DE" smtClean="0"/>
              <a:t>04.08.2021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ADDA3D1-0BF6-493B-8A85-582804E2320E}" type="slidenum">
              <a:rPr lang="de-DE" smtClean="0"/>
              <a:t>‹Nr.›</a:t>
            </a:fld>
            <a:endParaRPr lang="de-DE"/>
          </a:p>
        </p:txBody>
      </p:sp>
    </p:spTree>
    <p:extLst>
      <p:ext uri="{BB962C8B-B14F-4D97-AF65-F5344CB8AC3E}">
        <p14:creationId xmlns:p14="http://schemas.microsoft.com/office/powerpoint/2010/main" val="577994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2679818F-362E-4B51-A3F2-FDEEAD6EC7D0}" type="datetimeFigureOut">
              <a:rPr lang="de-DE" smtClean="0"/>
              <a:t>04.08.2021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ADDA3D1-0BF6-493B-8A85-582804E2320E}" type="slidenum">
              <a:rPr lang="de-DE" smtClean="0"/>
              <a:t>‹Nr.›</a:t>
            </a:fld>
            <a:endParaRPr lang="de-DE"/>
          </a:p>
        </p:txBody>
      </p:sp>
    </p:spTree>
    <p:extLst>
      <p:ext uri="{BB962C8B-B14F-4D97-AF65-F5344CB8AC3E}">
        <p14:creationId xmlns:p14="http://schemas.microsoft.com/office/powerpoint/2010/main" val="24035924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2679818F-362E-4B51-A3F2-FDEEAD6EC7D0}" type="datetimeFigureOut">
              <a:rPr lang="de-DE" smtClean="0"/>
              <a:t>04.08.2021</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BADDA3D1-0BF6-493B-8A85-582804E2320E}" type="slidenum">
              <a:rPr lang="de-DE" smtClean="0"/>
              <a:t>‹Nr.›</a:t>
            </a:fld>
            <a:endParaRPr lang="de-DE"/>
          </a:p>
        </p:txBody>
      </p:sp>
    </p:spTree>
    <p:extLst>
      <p:ext uri="{BB962C8B-B14F-4D97-AF65-F5344CB8AC3E}">
        <p14:creationId xmlns:p14="http://schemas.microsoft.com/office/powerpoint/2010/main" val="766105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2679818F-362E-4B51-A3F2-FDEEAD6EC7D0}" type="datetimeFigureOut">
              <a:rPr lang="de-DE" smtClean="0"/>
              <a:t>04.08.2021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ADDA3D1-0BF6-493B-8A85-582804E2320E}" type="slidenum">
              <a:rPr lang="de-DE" smtClean="0"/>
              <a:t>‹Nr.›</a:t>
            </a:fld>
            <a:endParaRPr lang="de-DE"/>
          </a:p>
        </p:txBody>
      </p:sp>
    </p:spTree>
    <p:extLst>
      <p:ext uri="{BB962C8B-B14F-4D97-AF65-F5344CB8AC3E}">
        <p14:creationId xmlns:p14="http://schemas.microsoft.com/office/powerpoint/2010/main" val="850817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2679818F-362E-4B51-A3F2-FDEEAD6EC7D0}" type="datetimeFigureOut">
              <a:rPr lang="de-DE" smtClean="0"/>
              <a:t>04.08.2021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ADDA3D1-0BF6-493B-8A85-582804E2320E}" type="slidenum">
              <a:rPr lang="de-DE" smtClean="0"/>
              <a:t>‹Nr.›</a:t>
            </a:fld>
            <a:endParaRPr lang="de-DE"/>
          </a:p>
        </p:txBody>
      </p:sp>
    </p:spTree>
    <p:extLst>
      <p:ext uri="{BB962C8B-B14F-4D97-AF65-F5344CB8AC3E}">
        <p14:creationId xmlns:p14="http://schemas.microsoft.com/office/powerpoint/2010/main" val="2597927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2679818F-362E-4B51-A3F2-FDEEAD6EC7D0}" type="datetimeFigureOut">
              <a:rPr lang="de-DE" smtClean="0"/>
              <a:t>04.08.2021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BADDA3D1-0BF6-493B-8A85-582804E2320E}" type="slidenum">
              <a:rPr lang="de-DE" smtClean="0"/>
              <a:t>‹Nr.›</a:t>
            </a:fld>
            <a:endParaRPr lang="de-DE"/>
          </a:p>
        </p:txBody>
      </p:sp>
    </p:spTree>
    <p:extLst>
      <p:ext uri="{BB962C8B-B14F-4D97-AF65-F5344CB8AC3E}">
        <p14:creationId xmlns:p14="http://schemas.microsoft.com/office/powerpoint/2010/main" val="211924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2679818F-362E-4B51-A3F2-FDEEAD6EC7D0}" type="datetimeFigureOut">
              <a:rPr lang="de-DE" smtClean="0"/>
              <a:t>04.08.2021</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BADDA3D1-0BF6-493B-8A85-582804E2320E}" type="slidenum">
              <a:rPr lang="de-DE" smtClean="0"/>
              <a:t>‹Nr.›</a:t>
            </a:fld>
            <a:endParaRPr lang="de-DE"/>
          </a:p>
        </p:txBody>
      </p:sp>
    </p:spTree>
    <p:extLst>
      <p:ext uri="{BB962C8B-B14F-4D97-AF65-F5344CB8AC3E}">
        <p14:creationId xmlns:p14="http://schemas.microsoft.com/office/powerpoint/2010/main" val="2503050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2679818F-362E-4B51-A3F2-FDEEAD6EC7D0}" type="datetimeFigureOut">
              <a:rPr lang="de-DE" smtClean="0"/>
              <a:t>04.08.2021</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BADDA3D1-0BF6-493B-8A85-582804E2320E}" type="slidenum">
              <a:rPr lang="de-DE" smtClean="0"/>
              <a:t>‹Nr.›</a:t>
            </a:fld>
            <a:endParaRPr lang="de-DE"/>
          </a:p>
        </p:txBody>
      </p:sp>
    </p:spTree>
    <p:extLst>
      <p:ext uri="{BB962C8B-B14F-4D97-AF65-F5344CB8AC3E}">
        <p14:creationId xmlns:p14="http://schemas.microsoft.com/office/powerpoint/2010/main" val="1767527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2679818F-362E-4B51-A3F2-FDEEAD6EC7D0}" type="datetimeFigureOut">
              <a:rPr lang="de-DE" smtClean="0"/>
              <a:t>04.08.2021</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BADDA3D1-0BF6-493B-8A85-582804E2320E}" type="slidenum">
              <a:rPr lang="de-DE" smtClean="0"/>
              <a:t>‹Nr.›</a:t>
            </a:fld>
            <a:endParaRPr lang="de-DE"/>
          </a:p>
        </p:txBody>
      </p:sp>
    </p:spTree>
    <p:extLst>
      <p:ext uri="{BB962C8B-B14F-4D97-AF65-F5344CB8AC3E}">
        <p14:creationId xmlns:p14="http://schemas.microsoft.com/office/powerpoint/2010/main" val="1850414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2679818F-362E-4B51-A3F2-FDEEAD6EC7D0}" type="datetimeFigureOut">
              <a:rPr lang="de-DE" smtClean="0"/>
              <a:t>04.08.2021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BADDA3D1-0BF6-493B-8A85-582804E2320E}" type="slidenum">
              <a:rPr lang="de-DE" smtClean="0"/>
              <a:t>‹Nr.›</a:t>
            </a:fld>
            <a:endParaRPr lang="de-DE"/>
          </a:p>
        </p:txBody>
      </p:sp>
    </p:spTree>
    <p:extLst>
      <p:ext uri="{BB962C8B-B14F-4D97-AF65-F5344CB8AC3E}">
        <p14:creationId xmlns:p14="http://schemas.microsoft.com/office/powerpoint/2010/main" val="2632619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2679818F-362E-4B51-A3F2-FDEEAD6EC7D0}" type="datetimeFigureOut">
              <a:rPr lang="de-DE" smtClean="0"/>
              <a:t>04.08.2021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BADDA3D1-0BF6-493B-8A85-582804E2320E}" type="slidenum">
              <a:rPr lang="de-DE" smtClean="0"/>
              <a:t>‹Nr.›</a:t>
            </a:fld>
            <a:endParaRPr lang="de-DE"/>
          </a:p>
        </p:txBody>
      </p:sp>
    </p:spTree>
    <p:extLst>
      <p:ext uri="{BB962C8B-B14F-4D97-AF65-F5344CB8AC3E}">
        <p14:creationId xmlns:p14="http://schemas.microsoft.com/office/powerpoint/2010/main" val="2949638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79818F-362E-4B51-A3F2-FDEEAD6EC7D0}" type="datetimeFigureOut">
              <a:rPr lang="de-DE" smtClean="0"/>
              <a:t>04.08.2021</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DDA3D1-0BF6-493B-8A85-582804E2320E}" type="slidenum">
              <a:rPr lang="de-DE" smtClean="0"/>
              <a:t>‹Nr.›</a:t>
            </a:fld>
            <a:endParaRPr lang="de-DE"/>
          </a:p>
        </p:txBody>
      </p:sp>
    </p:spTree>
    <p:extLst>
      <p:ext uri="{BB962C8B-B14F-4D97-AF65-F5344CB8AC3E}">
        <p14:creationId xmlns:p14="http://schemas.microsoft.com/office/powerpoint/2010/main" val="34671009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slide" Target="slide40.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slide" Target="slide41.xml"/><Relationship Id="rId4" Type="http://schemas.openxmlformats.org/officeDocument/2006/relationships/slide" Target="slide29.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slide" Target="slide42.xml"/><Relationship Id="rId4" Type="http://schemas.openxmlformats.org/officeDocument/2006/relationships/slide" Target="slide30.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slide" Target="slide43.xml"/><Relationship Id="rId4" Type="http://schemas.openxmlformats.org/officeDocument/2006/relationships/slide" Target="slide31.xml"/></Relationships>
</file>

<file path=ppt/slides/_rels/slide2.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slide" Target="slide34.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slide" Target="slide44.xml"/><Relationship Id="rId4" Type="http://schemas.openxmlformats.org/officeDocument/2006/relationships/slide" Target="slide3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slide" Target="slide45.xml"/><Relationship Id="rId4" Type="http://schemas.openxmlformats.org/officeDocument/2006/relationships/slide" Target="slide33.xml"/></Relationships>
</file>

<file path=ppt/slides/_rels/slide2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8.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slide" Target="slide35.xml"/></Relationships>
</file>

<file path=ppt/slides/_rels/slide40.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42.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43.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44.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45.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slide" Target="slide36.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slide" Target="slide37.xml"/><Relationship Id="rId4" Type="http://schemas.openxmlformats.org/officeDocument/2006/relationships/slide" Target="slide25.xml"/></Relationships>
</file>

<file path=ppt/slides/_rels/slide7.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slide" Target="slide38.xml"/></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slide" Target="slide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96552" y="0"/>
            <a:ext cx="9739488" cy="6885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9871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6.2.31\User\Jugendamt\Ministranten\POOL\09 Öffentlichkeitsarbeit und Merchandise\09-01 Onlinemedien\Instagram\Postingplan und Inhalte\Quiz im Juli\Bilder\PowerPoint\Frageprofil Grunddesign.png">
            <a:hlinkClick r:id="" action="ppaction://hlinkshowjump?jump=nextslide"/>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400" y="-27384"/>
            <a:ext cx="9724876" cy="687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2267744" y="2175828"/>
            <a:ext cx="5616624" cy="677108"/>
          </a:xfrm>
          <a:prstGeom prst="rect">
            <a:avLst/>
          </a:prstGeom>
          <a:noFill/>
        </p:spPr>
        <p:txBody>
          <a:bodyPr wrap="square" rtlCol="0">
            <a:spAutoFit/>
          </a:bodyPr>
          <a:lstStyle/>
          <a:p>
            <a:r>
              <a:rPr lang="de-DE" sz="2000" dirty="0" smtClean="0">
                <a:solidFill>
                  <a:schemeClr val="bg1"/>
                </a:solidFill>
              </a:rPr>
              <a:t>An welchem Tag feiert die Kirche ihren Geburtstag?</a:t>
            </a:r>
          </a:p>
          <a:p>
            <a:endParaRPr lang="de-DE" dirty="0">
              <a:solidFill>
                <a:schemeClr val="bg1"/>
              </a:solidFill>
            </a:endParaRPr>
          </a:p>
        </p:txBody>
      </p:sp>
      <p:sp>
        <p:nvSpPr>
          <p:cNvPr id="3" name="Textfeld 2"/>
          <p:cNvSpPr txBox="1"/>
          <p:nvPr/>
        </p:nvSpPr>
        <p:spPr>
          <a:xfrm>
            <a:off x="1907704" y="3645024"/>
            <a:ext cx="2808312" cy="400110"/>
          </a:xfrm>
          <a:prstGeom prst="rect">
            <a:avLst/>
          </a:prstGeom>
          <a:noFill/>
        </p:spPr>
        <p:txBody>
          <a:bodyPr wrap="square" rtlCol="0">
            <a:spAutoFit/>
          </a:bodyPr>
          <a:lstStyle/>
          <a:p>
            <a:r>
              <a:rPr lang="de-DE" sz="2000" dirty="0" smtClean="0">
                <a:solidFill>
                  <a:schemeClr val="bg1"/>
                </a:solidFill>
              </a:rPr>
              <a:t>Neujahr</a:t>
            </a:r>
            <a:endParaRPr lang="de-DE" sz="2000" dirty="0">
              <a:solidFill>
                <a:schemeClr val="bg1"/>
              </a:solidFill>
            </a:endParaRPr>
          </a:p>
        </p:txBody>
      </p:sp>
      <p:sp>
        <p:nvSpPr>
          <p:cNvPr id="5" name="Textfeld 4"/>
          <p:cNvSpPr txBox="1"/>
          <p:nvPr/>
        </p:nvSpPr>
        <p:spPr>
          <a:xfrm>
            <a:off x="5724128" y="3645024"/>
            <a:ext cx="2808312" cy="400110"/>
          </a:xfrm>
          <a:prstGeom prst="rect">
            <a:avLst/>
          </a:prstGeom>
          <a:noFill/>
        </p:spPr>
        <p:txBody>
          <a:bodyPr wrap="square" rtlCol="0">
            <a:spAutoFit/>
          </a:bodyPr>
          <a:lstStyle/>
          <a:p>
            <a:r>
              <a:rPr lang="de-DE" sz="2000" dirty="0" smtClean="0">
                <a:solidFill>
                  <a:schemeClr val="bg1"/>
                </a:solidFill>
              </a:rPr>
              <a:t>Weihnachten</a:t>
            </a:r>
            <a:endParaRPr lang="de-DE" sz="2000" dirty="0">
              <a:solidFill>
                <a:schemeClr val="bg1"/>
              </a:solidFill>
            </a:endParaRPr>
          </a:p>
        </p:txBody>
      </p:sp>
      <p:sp>
        <p:nvSpPr>
          <p:cNvPr id="6" name="Textfeld 5"/>
          <p:cNvSpPr txBox="1"/>
          <p:nvPr/>
        </p:nvSpPr>
        <p:spPr>
          <a:xfrm>
            <a:off x="1902603" y="4581128"/>
            <a:ext cx="2808312" cy="400110"/>
          </a:xfrm>
          <a:prstGeom prst="rect">
            <a:avLst/>
          </a:prstGeom>
          <a:noFill/>
        </p:spPr>
        <p:txBody>
          <a:bodyPr wrap="square" rtlCol="0">
            <a:spAutoFit/>
          </a:bodyPr>
          <a:lstStyle/>
          <a:p>
            <a:r>
              <a:rPr lang="de-DE" sz="2000" dirty="0" smtClean="0">
                <a:solidFill>
                  <a:schemeClr val="bg1"/>
                </a:solidFill>
              </a:rPr>
              <a:t>Pfingsten</a:t>
            </a:r>
            <a:endParaRPr lang="de-DE" sz="2000" dirty="0">
              <a:solidFill>
                <a:schemeClr val="bg1"/>
              </a:solidFill>
            </a:endParaRPr>
          </a:p>
        </p:txBody>
      </p:sp>
      <p:sp>
        <p:nvSpPr>
          <p:cNvPr id="7" name="Textfeld 6">
            <a:hlinkClick r:id="" action="ppaction://hlinkshowjump?jump=nextslide"/>
          </p:cNvPr>
          <p:cNvSpPr txBox="1"/>
          <p:nvPr/>
        </p:nvSpPr>
        <p:spPr>
          <a:xfrm>
            <a:off x="5796136" y="4613066"/>
            <a:ext cx="2808312" cy="338554"/>
          </a:xfrm>
          <a:prstGeom prst="rect">
            <a:avLst/>
          </a:prstGeom>
          <a:noFill/>
        </p:spPr>
        <p:txBody>
          <a:bodyPr wrap="square" rtlCol="0">
            <a:spAutoFit/>
          </a:bodyPr>
          <a:lstStyle/>
          <a:p>
            <a:r>
              <a:rPr lang="de-DE" sz="1600" dirty="0" smtClean="0">
                <a:solidFill>
                  <a:schemeClr val="bg1"/>
                </a:solidFill>
              </a:rPr>
              <a:t>Sonntag vor dem ersten Advent</a:t>
            </a:r>
            <a:endParaRPr lang="de-DE" sz="1600" dirty="0">
              <a:solidFill>
                <a:schemeClr val="bg1"/>
              </a:solidFill>
            </a:endParaRPr>
          </a:p>
        </p:txBody>
      </p:sp>
      <p:sp>
        <p:nvSpPr>
          <p:cNvPr id="8" name="Textfeld 7">
            <a:hlinkClick r:id="rId3" action="ppaction://hlinksldjump"/>
          </p:cNvPr>
          <p:cNvSpPr txBox="1"/>
          <p:nvPr/>
        </p:nvSpPr>
        <p:spPr>
          <a:xfrm>
            <a:off x="8244408" y="404664"/>
            <a:ext cx="504056" cy="523220"/>
          </a:xfrm>
          <a:prstGeom prst="rect">
            <a:avLst/>
          </a:prstGeom>
          <a:ln/>
        </p:spPr>
        <p:style>
          <a:lnRef idx="0">
            <a:schemeClr val="accent2"/>
          </a:lnRef>
          <a:fillRef idx="3">
            <a:schemeClr val="accent2"/>
          </a:fillRef>
          <a:effectRef idx="3">
            <a:schemeClr val="accent2"/>
          </a:effectRef>
          <a:fontRef idx="minor">
            <a:schemeClr val="lt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de-DE"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de-DE" sz="2800" b="1" dirty="0" smtClean="0">
                <a:ln w="11430"/>
                <a:solidFill>
                  <a:srgbClr val="600000"/>
                </a:solidFill>
                <a:effectLst>
                  <a:outerShdw blurRad="50800" dist="39000" dir="5460000" algn="tl">
                    <a:srgbClr val="000000">
                      <a:alpha val="38000"/>
                    </a:srgbClr>
                  </a:outerShdw>
                </a:effectLst>
              </a:rPr>
              <a:t>?</a:t>
            </a:r>
            <a:endParaRPr lang="de-DE" sz="2800" b="1" dirty="0">
              <a:ln w="11430"/>
              <a:solidFill>
                <a:srgbClr val="600000"/>
              </a:solidFill>
              <a:effectLst>
                <a:outerShdw blurRad="50800" dist="39000" dir="5460000" algn="tl">
                  <a:srgbClr val="000000">
                    <a:alpha val="38000"/>
                  </a:srgbClr>
                </a:outerShdw>
              </a:effectLst>
            </a:endParaRPr>
          </a:p>
        </p:txBody>
      </p:sp>
      <p:sp>
        <p:nvSpPr>
          <p:cNvPr id="4" name="Textfeld 3">
            <a:hlinkClick r:id="rId3" action="ppaction://hlinksldjump"/>
          </p:cNvPr>
          <p:cNvSpPr txBox="1"/>
          <p:nvPr/>
        </p:nvSpPr>
        <p:spPr>
          <a:xfrm>
            <a:off x="1115616" y="4437112"/>
            <a:ext cx="3960440" cy="923330"/>
          </a:xfrm>
          <a:prstGeom prst="rect">
            <a:avLst/>
          </a:prstGeom>
          <a:noFill/>
        </p:spPr>
        <p:txBody>
          <a:bodyPr wrap="square" rtlCol="0">
            <a:spAutoFit/>
          </a:bodyPr>
          <a:lstStyle/>
          <a:p>
            <a:endParaRPr lang="de-DE" dirty="0" smtClean="0"/>
          </a:p>
          <a:p>
            <a:endParaRPr lang="de-DE" dirty="0"/>
          </a:p>
          <a:p>
            <a:endParaRPr lang="de-DE" dirty="0"/>
          </a:p>
        </p:txBody>
      </p:sp>
      <p:sp>
        <p:nvSpPr>
          <p:cNvPr id="9" name="Textfeld 8">
            <a:hlinkClick r:id="rId4" action="ppaction://hlinksldjump"/>
          </p:cNvPr>
          <p:cNvSpPr txBox="1"/>
          <p:nvPr/>
        </p:nvSpPr>
        <p:spPr>
          <a:xfrm>
            <a:off x="1115616" y="3410616"/>
            <a:ext cx="7848872" cy="923330"/>
          </a:xfrm>
          <a:prstGeom prst="rect">
            <a:avLst/>
          </a:prstGeom>
          <a:noFill/>
        </p:spPr>
        <p:txBody>
          <a:bodyPr wrap="square" rtlCol="0">
            <a:spAutoFit/>
          </a:bodyPr>
          <a:lstStyle/>
          <a:p>
            <a:endParaRPr lang="de-DE" dirty="0" smtClean="0"/>
          </a:p>
          <a:p>
            <a:endParaRPr lang="de-DE" dirty="0"/>
          </a:p>
          <a:p>
            <a:endParaRPr lang="de-DE" dirty="0"/>
          </a:p>
        </p:txBody>
      </p:sp>
      <p:sp>
        <p:nvSpPr>
          <p:cNvPr id="11" name="Textfeld 10">
            <a:hlinkClick r:id="rId4" action="ppaction://hlinksldjump"/>
          </p:cNvPr>
          <p:cNvSpPr txBox="1"/>
          <p:nvPr/>
        </p:nvSpPr>
        <p:spPr>
          <a:xfrm>
            <a:off x="5040052" y="4333946"/>
            <a:ext cx="3924436" cy="923330"/>
          </a:xfrm>
          <a:prstGeom prst="rect">
            <a:avLst/>
          </a:prstGeom>
          <a:noFill/>
        </p:spPr>
        <p:txBody>
          <a:bodyPr wrap="square" rtlCol="0">
            <a:spAutoFit/>
          </a:bodyPr>
          <a:lstStyle/>
          <a:p>
            <a:endParaRPr lang="de-DE" dirty="0" smtClean="0"/>
          </a:p>
          <a:p>
            <a:endParaRPr lang="de-DE" dirty="0"/>
          </a:p>
          <a:p>
            <a:endParaRPr lang="de-DE" dirty="0"/>
          </a:p>
        </p:txBody>
      </p:sp>
    </p:spTree>
    <p:extLst>
      <p:ext uri="{BB962C8B-B14F-4D97-AF65-F5344CB8AC3E}">
        <p14:creationId xmlns:p14="http://schemas.microsoft.com/office/powerpoint/2010/main" val="7568744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 action="ppaction://hlinkshowjump?jump=nextslide"/>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08520" y="-27384"/>
            <a:ext cx="9724876" cy="68750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10.6.2.31\User\Jugendamt\Ministranten\POOL\09 Öffentlichkeitsarbeit und Merchandise\09-01 Onlinemedien\Instagram\Postingplan und Inhalte\Quiz im Juli\Bilder\Bilderrätsel und Comics\basket-160442_128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6860" y="3645024"/>
            <a:ext cx="2650851" cy="249967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10.6.2.31\User\Jugendamt\Ministranten\POOL\09 Öffentlichkeitsarbeit und Merchandise\09-01 Onlinemedien\Instagram\Postingplan und Inhalte\Quiz im Juli\Bilder\Bilderrätsel und Comics\prayer-296840_128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0072" y="3798894"/>
            <a:ext cx="2224956" cy="2191929"/>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2195736" y="2420888"/>
            <a:ext cx="5688632" cy="400110"/>
          </a:xfrm>
          <a:prstGeom prst="rect">
            <a:avLst/>
          </a:prstGeom>
          <a:noFill/>
        </p:spPr>
        <p:txBody>
          <a:bodyPr wrap="square" rtlCol="0">
            <a:spAutoFit/>
          </a:bodyPr>
          <a:lstStyle/>
          <a:p>
            <a:r>
              <a:rPr lang="de-DE" sz="2000" dirty="0" smtClean="0">
                <a:solidFill>
                  <a:schemeClr val="bg1"/>
                </a:solidFill>
              </a:rPr>
              <a:t>Welches Fest suchen wir hier?</a:t>
            </a:r>
            <a:endParaRPr lang="de-DE" sz="2000" dirty="0">
              <a:solidFill>
                <a:schemeClr val="bg1"/>
              </a:solidFill>
            </a:endParaRPr>
          </a:p>
        </p:txBody>
      </p:sp>
      <p:sp>
        <p:nvSpPr>
          <p:cNvPr id="6" name="Textfeld 5"/>
          <p:cNvSpPr txBox="1"/>
          <p:nvPr/>
        </p:nvSpPr>
        <p:spPr>
          <a:xfrm>
            <a:off x="8244408" y="404664"/>
            <a:ext cx="504056" cy="523220"/>
          </a:xfrm>
          <a:prstGeom prst="rect">
            <a:avLst/>
          </a:prstGeom>
          <a:ln/>
        </p:spPr>
        <p:style>
          <a:lnRef idx="0">
            <a:schemeClr val="accent2"/>
          </a:lnRef>
          <a:fillRef idx="3">
            <a:schemeClr val="accent2"/>
          </a:fillRef>
          <a:effectRef idx="3">
            <a:schemeClr val="accent2"/>
          </a:effectRef>
          <a:fontRef idx="minor">
            <a:schemeClr val="lt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de-DE"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de-DE" sz="2800" b="1" dirty="0" smtClean="0">
                <a:ln w="11430"/>
                <a:solidFill>
                  <a:srgbClr val="600000"/>
                </a:solidFill>
                <a:effectLst>
                  <a:outerShdw blurRad="50800" dist="39000" dir="5460000" algn="tl">
                    <a:srgbClr val="000000">
                      <a:alpha val="38000"/>
                    </a:srgbClr>
                  </a:outerShdw>
                </a:effectLst>
              </a:rPr>
              <a:t>?</a:t>
            </a:r>
            <a:endParaRPr lang="de-DE" sz="2800" b="1" dirty="0">
              <a:ln w="11430"/>
              <a:solidFill>
                <a:srgbClr val="600000"/>
              </a:solidFill>
              <a:effectLst>
                <a:outerShdw blurRad="50800" dist="39000" dir="5460000" algn="tl">
                  <a:srgbClr val="000000">
                    <a:alpha val="38000"/>
                  </a:srgbClr>
                </a:outerShdw>
              </a:effectLst>
            </a:endParaRPr>
          </a:p>
        </p:txBody>
      </p:sp>
      <p:sp>
        <p:nvSpPr>
          <p:cNvPr id="7" name="Textfeld 6"/>
          <p:cNvSpPr txBox="1"/>
          <p:nvPr/>
        </p:nvSpPr>
        <p:spPr>
          <a:xfrm>
            <a:off x="7272300" y="6002124"/>
            <a:ext cx="1512168" cy="523220"/>
          </a:xfrm>
          <a:prstGeom prst="rect">
            <a:avLst/>
          </a:prstGeom>
          <a:ln/>
        </p:spPr>
        <p:style>
          <a:lnRef idx="0">
            <a:schemeClr val="accent2"/>
          </a:lnRef>
          <a:fillRef idx="3">
            <a:schemeClr val="accent2"/>
          </a:fillRef>
          <a:effectRef idx="3">
            <a:schemeClr val="accent2"/>
          </a:effectRef>
          <a:fontRef idx="minor">
            <a:schemeClr val="lt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de-DE"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de-DE" sz="2800" b="1" dirty="0" smtClean="0">
                <a:ln w="11430"/>
                <a:solidFill>
                  <a:srgbClr val="600000"/>
                </a:solidFill>
                <a:effectLst>
                  <a:outerShdw blurRad="50800" dist="39000" dir="5460000" algn="tl">
                    <a:srgbClr val="000000">
                      <a:alpha val="38000"/>
                    </a:srgbClr>
                  </a:outerShdw>
                </a:effectLst>
              </a:rPr>
              <a:t>Lösung</a:t>
            </a:r>
            <a:endParaRPr lang="de-DE" sz="2800" b="1" dirty="0">
              <a:ln w="11430"/>
              <a:solidFill>
                <a:srgbClr val="60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6667914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 action="ppaction://hlinkshowjump?jump=nextslide"/>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08520" y="-27384"/>
            <a:ext cx="9724876" cy="68750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10.6.2.31\User\Jugendamt\Ministranten\POOL\09 Öffentlichkeitsarbeit und Merchandise\09-01 Onlinemedien\Instagram\Postingplan und Inhalte\Quiz im Juli\Bilder\Bilderrätsel und Comics\basket-160442_128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6860" y="3645024"/>
            <a:ext cx="2650851" cy="249967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10.6.2.31\User\Jugendamt\Ministranten\POOL\09 Öffentlichkeitsarbeit und Merchandise\09-01 Onlinemedien\Instagram\Postingplan und Inhalte\Quiz im Juli\Bilder\Bilderrätsel und Comics\prayer-296840_128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0072" y="3798894"/>
            <a:ext cx="2224956" cy="2191929"/>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2195736" y="2420888"/>
            <a:ext cx="5688632" cy="400110"/>
          </a:xfrm>
          <a:prstGeom prst="rect">
            <a:avLst/>
          </a:prstGeom>
          <a:noFill/>
        </p:spPr>
        <p:txBody>
          <a:bodyPr wrap="square" rtlCol="0">
            <a:spAutoFit/>
          </a:bodyPr>
          <a:lstStyle/>
          <a:p>
            <a:r>
              <a:rPr lang="de-DE" sz="2000" dirty="0" smtClean="0">
                <a:solidFill>
                  <a:schemeClr val="bg1"/>
                </a:solidFill>
              </a:rPr>
              <a:t>Welches Fest suchen wir hier?</a:t>
            </a:r>
            <a:endParaRPr lang="de-DE" sz="2000" dirty="0">
              <a:solidFill>
                <a:schemeClr val="bg1"/>
              </a:solidFill>
            </a:endParaRPr>
          </a:p>
        </p:txBody>
      </p:sp>
      <p:sp>
        <p:nvSpPr>
          <p:cNvPr id="6" name="Rechteck 5"/>
          <p:cNvSpPr/>
          <p:nvPr/>
        </p:nvSpPr>
        <p:spPr>
          <a:xfrm>
            <a:off x="-180528" y="-171400"/>
            <a:ext cx="10009112" cy="7416824"/>
          </a:xfrm>
          <a:prstGeom prst="rect">
            <a:avLst/>
          </a:prstGeom>
          <a:solidFill>
            <a:srgbClr val="FFFFFF">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p:cNvSpPr txBox="1"/>
          <p:nvPr/>
        </p:nvSpPr>
        <p:spPr>
          <a:xfrm>
            <a:off x="2195736" y="6144694"/>
            <a:ext cx="6480720" cy="523220"/>
          </a:xfrm>
          <a:prstGeom prst="rect">
            <a:avLst/>
          </a:prstGeom>
          <a:noFill/>
        </p:spPr>
        <p:txBody>
          <a:bodyPr wrap="square" rtlCol="0">
            <a:spAutoFit/>
          </a:bodyPr>
          <a:lstStyle/>
          <a:p>
            <a:r>
              <a:rPr lang="de-DE" sz="2800" b="1" dirty="0" smtClean="0">
                <a:solidFill>
                  <a:srgbClr val="881C2B"/>
                </a:solidFill>
              </a:rPr>
              <a:t>Das gesuchte Fest ist Erntedank</a:t>
            </a:r>
            <a:endParaRPr lang="de-DE" sz="2800" dirty="0"/>
          </a:p>
        </p:txBody>
      </p:sp>
    </p:spTree>
    <p:extLst>
      <p:ext uri="{BB962C8B-B14F-4D97-AF65-F5344CB8AC3E}">
        <p14:creationId xmlns:p14="http://schemas.microsoft.com/office/powerpoint/2010/main" val="7170813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 action="ppaction://hlinkshowjump?jump=nextslide"/>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1400" y="-26911"/>
            <a:ext cx="9724876" cy="6875054"/>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2267744" y="2463860"/>
            <a:ext cx="5616624" cy="677108"/>
          </a:xfrm>
          <a:prstGeom prst="rect">
            <a:avLst/>
          </a:prstGeom>
          <a:noFill/>
        </p:spPr>
        <p:txBody>
          <a:bodyPr wrap="square" rtlCol="0">
            <a:spAutoFit/>
          </a:bodyPr>
          <a:lstStyle/>
          <a:p>
            <a:r>
              <a:rPr lang="de-DE" sz="2000" dirty="0" smtClean="0">
                <a:solidFill>
                  <a:schemeClr val="bg1"/>
                </a:solidFill>
              </a:rPr>
              <a:t>Welches Fest suchen wir hier?</a:t>
            </a:r>
          </a:p>
          <a:p>
            <a:endParaRPr lang="de-DE" dirty="0">
              <a:solidFill>
                <a:schemeClr val="bg1"/>
              </a:solidFill>
            </a:endParaRPr>
          </a:p>
        </p:txBody>
      </p:sp>
      <p:pic>
        <p:nvPicPr>
          <p:cNvPr id="2050" name="Picture 2" descr="\\10.6.2.31\User\Jugendamt\Ministranten\POOL\09 Öffentlichkeitsarbeit und Merchandise\09-01 Onlinemedien\Instagram\Postingplan und Inhalte\Quiz im Juli\Bilder\Bilderrätsel und Comics\splash-305719_128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2772" y="3861048"/>
            <a:ext cx="2209542" cy="182287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10.6.2.31\User\Jugendamt\Ministranten\POOL\09 Öffentlichkeitsarbeit und Merchandise\09-01 Onlinemedien\Instagram\Postingplan und Inhalte\Quiz im Juli\Bilder\Bilderrätsel und Comics\thunderstorm-98541_128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4071" y="3853408"/>
            <a:ext cx="2053933" cy="21461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10.6.2.31\User\Jugendamt\Ministranten\POOL\09 Öffentlichkeitsarbeit und Merchandise\09-01 Onlinemedien\Instagram\Postingplan und Inhalte\Quiz im Juli\Bilder\Bilderrätsel und Comics\calendar-23684_128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4208" y="4069431"/>
            <a:ext cx="1716785" cy="1714103"/>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8244408" y="404664"/>
            <a:ext cx="504056" cy="523220"/>
          </a:xfrm>
          <a:prstGeom prst="rect">
            <a:avLst/>
          </a:prstGeom>
          <a:ln/>
        </p:spPr>
        <p:style>
          <a:lnRef idx="0">
            <a:schemeClr val="accent2"/>
          </a:lnRef>
          <a:fillRef idx="3">
            <a:schemeClr val="accent2"/>
          </a:fillRef>
          <a:effectRef idx="3">
            <a:schemeClr val="accent2"/>
          </a:effectRef>
          <a:fontRef idx="minor">
            <a:schemeClr val="lt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de-DE"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de-DE" sz="2800" b="1" dirty="0" smtClean="0">
                <a:ln w="11430"/>
                <a:solidFill>
                  <a:srgbClr val="600000"/>
                </a:solidFill>
                <a:effectLst>
                  <a:outerShdw blurRad="50800" dist="39000" dir="5460000" algn="tl">
                    <a:srgbClr val="000000">
                      <a:alpha val="38000"/>
                    </a:srgbClr>
                  </a:outerShdw>
                </a:effectLst>
              </a:rPr>
              <a:t>?</a:t>
            </a:r>
            <a:endParaRPr lang="de-DE" sz="2800" b="1" dirty="0">
              <a:ln w="11430"/>
              <a:solidFill>
                <a:srgbClr val="600000"/>
              </a:solidFill>
              <a:effectLst>
                <a:outerShdw blurRad="50800" dist="39000" dir="5460000" algn="tl">
                  <a:srgbClr val="000000">
                    <a:alpha val="38000"/>
                  </a:srgbClr>
                </a:outerShdw>
              </a:effectLst>
            </a:endParaRPr>
          </a:p>
        </p:txBody>
      </p:sp>
      <p:sp>
        <p:nvSpPr>
          <p:cNvPr id="8" name="Textfeld 7"/>
          <p:cNvSpPr txBox="1"/>
          <p:nvPr/>
        </p:nvSpPr>
        <p:spPr>
          <a:xfrm>
            <a:off x="7404909" y="5999559"/>
            <a:ext cx="1512168" cy="523220"/>
          </a:xfrm>
          <a:prstGeom prst="rect">
            <a:avLst/>
          </a:prstGeom>
          <a:ln/>
        </p:spPr>
        <p:style>
          <a:lnRef idx="0">
            <a:schemeClr val="accent2"/>
          </a:lnRef>
          <a:fillRef idx="3">
            <a:schemeClr val="accent2"/>
          </a:fillRef>
          <a:effectRef idx="3">
            <a:schemeClr val="accent2"/>
          </a:effectRef>
          <a:fontRef idx="minor">
            <a:schemeClr val="lt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de-DE"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de-DE" sz="2800" b="1" dirty="0" smtClean="0">
                <a:ln w="11430"/>
                <a:solidFill>
                  <a:srgbClr val="600000"/>
                </a:solidFill>
                <a:effectLst>
                  <a:outerShdw blurRad="50800" dist="39000" dir="5460000" algn="tl">
                    <a:srgbClr val="000000">
                      <a:alpha val="38000"/>
                    </a:srgbClr>
                  </a:outerShdw>
                </a:effectLst>
              </a:rPr>
              <a:t>Lösung</a:t>
            </a:r>
            <a:endParaRPr lang="de-DE" sz="2800" b="1" dirty="0">
              <a:ln w="11430"/>
              <a:solidFill>
                <a:srgbClr val="60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4734958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 action="ppaction://hlinkshowjump?jump=nextslide"/>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1400" y="-26911"/>
            <a:ext cx="9724876" cy="6875054"/>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2267744" y="2463860"/>
            <a:ext cx="5616624" cy="677108"/>
          </a:xfrm>
          <a:prstGeom prst="rect">
            <a:avLst/>
          </a:prstGeom>
          <a:noFill/>
        </p:spPr>
        <p:txBody>
          <a:bodyPr wrap="square" rtlCol="0">
            <a:spAutoFit/>
          </a:bodyPr>
          <a:lstStyle/>
          <a:p>
            <a:r>
              <a:rPr lang="de-DE" sz="2000" dirty="0" smtClean="0">
                <a:solidFill>
                  <a:schemeClr val="bg1"/>
                </a:solidFill>
              </a:rPr>
              <a:t>Welches Fest suchen wir hier?</a:t>
            </a:r>
          </a:p>
          <a:p>
            <a:endParaRPr lang="de-DE" dirty="0">
              <a:solidFill>
                <a:schemeClr val="bg1"/>
              </a:solidFill>
            </a:endParaRPr>
          </a:p>
        </p:txBody>
      </p:sp>
      <p:pic>
        <p:nvPicPr>
          <p:cNvPr id="2050" name="Picture 2" descr="\\10.6.2.31\User\Jugendamt\Ministranten\POOL\09 Öffentlichkeitsarbeit und Merchandise\09-01 Onlinemedien\Instagram\Postingplan und Inhalte\Quiz im Juli\Bilder\Bilderrätsel und Comics\splash-305719_128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2772" y="3861048"/>
            <a:ext cx="2209542" cy="182287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10.6.2.31\User\Jugendamt\Ministranten\POOL\09 Öffentlichkeitsarbeit und Merchandise\09-01 Onlinemedien\Instagram\Postingplan und Inhalte\Quiz im Juli\Bilder\Bilderrätsel und Comics\thunderstorm-98541_128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4071" y="3853408"/>
            <a:ext cx="2053933" cy="21461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10.6.2.31\User\Jugendamt\Ministranten\POOL\09 Öffentlichkeitsarbeit und Merchandise\09-01 Onlinemedien\Instagram\Postingplan und Inhalte\Quiz im Juli\Bilder\Bilderrätsel und Comics\calendar-23684_128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4208" y="4069431"/>
            <a:ext cx="1716785" cy="1714103"/>
          </a:xfrm>
          <a:prstGeom prst="rect">
            <a:avLst/>
          </a:prstGeom>
          <a:noFill/>
          <a:extLst>
            <a:ext uri="{909E8E84-426E-40DD-AFC4-6F175D3DCCD1}">
              <a14:hiddenFill xmlns:a14="http://schemas.microsoft.com/office/drawing/2010/main">
                <a:solidFill>
                  <a:srgbClr val="FFFFFF"/>
                </a:solidFill>
              </a14:hiddenFill>
            </a:ext>
          </a:extLst>
        </p:spPr>
      </p:pic>
      <p:sp>
        <p:nvSpPr>
          <p:cNvPr id="7" name="Rechteck 6"/>
          <p:cNvSpPr/>
          <p:nvPr/>
        </p:nvSpPr>
        <p:spPr>
          <a:xfrm>
            <a:off x="-180528" y="-171400"/>
            <a:ext cx="10009112" cy="7416824"/>
          </a:xfrm>
          <a:prstGeom prst="rect">
            <a:avLst/>
          </a:prstGeom>
          <a:solidFill>
            <a:srgbClr val="FFFFFF">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p:cNvSpPr txBox="1"/>
          <p:nvPr/>
        </p:nvSpPr>
        <p:spPr>
          <a:xfrm>
            <a:off x="2195736" y="6144694"/>
            <a:ext cx="6480720" cy="523220"/>
          </a:xfrm>
          <a:prstGeom prst="rect">
            <a:avLst/>
          </a:prstGeom>
          <a:noFill/>
        </p:spPr>
        <p:txBody>
          <a:bodyPr wrap="square" rtlCol="0">
            <a:spAutoFit/>
          </a:bodyPr>
          <a:lstStyle/>
          <a:p>
            <a:r>
              <a:rPr lang="de-DE" sz="2800" b="1" dirty="0" smtClean="0">
                <a:solidFill>
                  <a:srgbClr val="881C2B"/>
                </a:solidFill>
              </a:rPr>
              <a:t>Das gesuchte Fest ist Gründonnerstag</a:t>
            </a:r>
            <a:endParaRPr lang="de-DE" sz="2800" dirty="0"/>
          </a:p>
        </p:txBody>
      </p:sp>
    </p:spTree>
    <p:extLst>
      <p:ext uri="{BB962C8B-B14F-4D97-AF65-F5344CB8AC3E}">
        <p14:creationId xmlns:p14="http://schemas.microsoft.com/office/powerpoint/2010/main" val="14802642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6.2.31\User\Jugendamt\Ministranten\POOL\09 Öffentlichkeitsarbeit und Merchandise\09-01 Onlinemedien\Instagram\Postingplan und Inhalte\Quiz im Juli\Bilder\PowerPoint\Frageprofil Grunddesign.png">
            <a:hlinkClick r:id="" action="ppaction://hlinkshowjump?jump=nextslide"/>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00" y="-27384"/>
            <a:ext cx="9724876" cy="687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2267744" y="2132856"/>
            <a:ext cx="5616624" cy="677108"/>
          </a:xfrm>
          <a:prstGeom prst="rect">
            <a:avLst/>
          </a:prstGeom>
          <a:noFill/>
        </p:spPr>
        <p:txBody>
          <a:bodyPr wrap="square" rtlCol="0">
            <a:spAutoFit/>
          </a:bodyPr>
          <a:lstStyle/>
          <a:p>
            <a:r>
              <a:rPr lang="de-DE" sz="2000" dirty="0" smtClean="0">
                <a:solidFill>
                  <a:schemeClr val="bg1"/>
                </a:solidFill>
              </a:rPr>
              <a:t>Wie lange dauert die Osterzeit?</a:t>
            </a:r>
          </a:p>
          <a:p>
            <a:endParaRPr lang="de-DE" dirty="0">
              <a:solidFill>
                <a:schemeClr val="bg1"/>
              </a:solidFill>
            </a:endParaRPr>
          </a:p>
        </p:txBody>
      </p:sp>
      <p:sp>
        <p:nvSpPr>
          <p:cNvPr id="3" name="Textfeld 2"/>
          <p:cNvSpPr txBox="1"/>
          <p:nvPr/>
        </p:nvSpPr>
        <p:spPr>
          <a:xfrm>
            <a:off x="1907704" y="3645024"/>
            <a:ext cx="2808312" cy="400110"/>
          </a:xfrm>
          <a:prstGeom prst="rect">
            <a:avLst/>
          </a:prstGeom>
          <a:noFill/>
        </p:spPr>
        <p:txBody>
          <a:bodyPr wrap="square" rtlCol="0">
            <a:spAutoFit/>
          </a:bodyPr>
          <a:lstStyle/>
          <a:p>
            <a:r>
              <a:rPr lang="de-DE" sz="2000" dirty="0" smtClean="0">
                <a:solidFill>
                  <a:schemeClr val="bg1"/>
                </a:solidFill>
              </a:rPr>
              <a:t>Eine Woche</a:t>
            </a:r>
            <a:endParaRPr lang="de-DE" sz="2000" dirty="0">
              <a:solidFill>
                <a:schemeClr val="bg1"/>
              </a:solidFill>
            </a:endParaRPr>
          </a:p>
        </p:txBody>
      </p:sp>
      <p:sp>
        <p:nvSpPr>
          <p:cNvPr id="5" name="Textfeld 4"/>
          <p:cNvSpPr txBox="1"/>
          <p:nvPr/>
        </p:nvSpPr>
        <p:spPr>
          <a:xfrm>
            <a:off x="5724128" y="3645024"/>
            <a:ext cx="2808312" cy="400110"/>
          </a:xfrm>
          <a:prstGeom prst="rect">
            <a:avLst/>
          </a:prstGeom>
          <a:noFill/>
        </p:spPr>
        <p:txBody>
          <a:bodyPr wrap="square" rtlCol="0">
            <a:spAutoFit/>
          </a:bodyPr>
          <a:lstStyle/>
          <a:p>
            <a:r>
              <a:rPr lang="de-DE" sz="2000" dirty="0" smtClean="0">
                <a:solidFill>
                  <a:schemeClr val="bg1"/>
                </a:solidFill>
              </a:rPr>
              <a:t>14 Tage</a:t>
            </a:r>
            <a:endParaRPr lang="de-DE" sz="2000" dirty="0">
              <a:solidFill>
                <a:schemeClr val="bg1"/>
              </a:solidFill>
            </a:endParaRPr>
          </a:p>
        </p:txBody>
      </p:sp>
      <p:sp>
        <p:nvSpPr>
          <p:cNvPr id="6" name="Textfeld 5"/>
          <p:cNvSpPr txBox="1"/>
          <p:nvPr/>
        </p:nvSpPr>
        <p:spPr>
          <a:xfrm>
            <a:off x="1902603" y="4602614"/>
            <a:ext cx="2808312" cy="400110"/>
          </a:xfrm>
          <a:prstGeom prst="rect">
            <a:avLst/>
          </a:prstGeom>
          <a:noFill/>
        </p:spPr>
        <p:txBody>
          <a:bodyPr wrap="square" rtlCol="0">
            <a:spAutoFit/>
          </a:bodyPr>
          <a:lstStyle/>
          <a:p>
            <a:r>
              <a:rPr lang="de-DE" sz="2000" dirty="0" smtClean="0">
                <a:solidFill>
                  <a:schemeClr val="bg1"/>
                </a:solidFill>
              </a:rPr>
              <a:t>Einen Monat</a:t>
            </a:r>
            <a:endParaRPr lang="de-DE" sz="2000" dirty="0">
              <a:solidFill>
                <a:schemeClr val="bg1"/>
              </a:solidFill>
            </a:endParaRPr>
          </a:p>
        </p:txBody>
      </p:sp>
      <p:sp>
        <p:nvSpPr>
          <p:cNvPr id="7" name="Textfeld 6">
            <a:hlinkClick r:id="" action="ppaction://hlinkshowjump?jump=nextslide"/>
          </p:cNvPr>
          <p:cNvSpPr txBox="1"/>
          <p:nvPr/>
        </p:nvSpPr>
        <p:spPr>
          <a:xfrm>
            <a:off x="5796136" y="4613066"/>
            <a:ext cx="2808312" cy="400110"/>
          </a:xfrm>
          <a:prstGeom prst="rect">
            <a:avLst/>
          </a:prstGeom>
          <a:noFill/>
        </p:spPr>
        <p:txBody>
          <a:bodyPr wrap="square" rtlCol="0">
            <a:spAutoFit/>
          </a:bodyPr>
          <a:lstStyle/>
          <a:p>
            <a:r>
              <a:rPr lang="de-DE" sz="2000" dirty="0" smtClean="0">
                <a:solidFill>
                  <a:schemeClr val="bg1"/>
                </a:solidFill>
              </a:rPr>
              <a:t>50 Tage</a:t>
            </a:r>
          </a:p>
        </p:txBody>
      </p:sp>
      <p:sp>
        <p:nvSpPr>
          <p:cNvPr id="8" name="Textfeld 7">
            <a:hlinkClick r:id="rId4" action="ppaction://hlinksldjump"/>
          </p:cNvPr>
          <p:cNvSpPr txBox="1"/>
          <p:nvPr/>
        </p:nvSpPr>
        <p:spPr>
          <a:xfrm>
            <a:off x="8244408" y="404664"/>
            <a:ext cx="504056" cy="523220"/>
          </a:xfrm>
          <a:prstGeom prst="rect">
            <a:avLst/>
          </a:prstGeom>
          <a:ln/>
        </p:spPr>
        <p:style>
          <a:lnRef idx="0">
            <a:schemeClr val="accent2"/>
          </a:lnRef>
          <a:fillRef idx="3">
            <a:schemeClr val="accent2"/>
          </a:fillRef>
          <a:effectRef idx="3">
            <a:schemeClr val="accent2"/>
          </a:effectRef>
          <a:fontRef idx="minor">
            <a:schemeClr val="lt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de-DE"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de-DE" sz="2800" b="1" dirty="0" smtClean="0">
                <a:ln w="11430"/>
                <a:solidFill>
                  <a:srgbClr val="600000"/>
                </a:solidFill>
                <a:effectLst>
                  <a:outerShdw blurRad="50800" dist="39000" dir="5460000" algn="tl">
                    <a:srgbClr val="000000">
                      <a:alpha val="38000"/>
                    </a:srgbClr>
                  </a:outerShdw>
                </a:effectLst>
              </a:rPr>
              <a:t>?</a:t>
            </a:r>
            <a:endParaRPr lang="de-DE" sz="2800" b="1" dirty="0">
              <a:ln w="11430"/>
              <a:solidFill>
                <a:srgbClr val="600000"/>
              </a:solidFill>
              <a:effectLst>
                <a:outerShdw blurRad="50800" dist="39000" dir="5460000" algn="tl">
                  <a:srgbClr val="000000">
                    <a:alpha val="38000"/>
                  </a:srgbClr>
                </a:outerShdw>
              </a:effectLst>
            </a:endParaRPr>
          </a:p>
        </p:txBody>
      </p:sp>
      <p:sp>
        <p:nvSpPr>
          <p:cNvPr id="4" name="Textfeld 3">
            <a:hlinkClick r:id="rId4" action="ppaction://hlinksldjump"/>
          </p:cNvPr>
          <p:cNvSpPr txBox="1"/>
          <p:nvPr/>
        </p:nvSpPr>
        <p:spPr>
          <a:xfrm>
            <a:off x="5076056" y="4365104"/>
            <a:ext cx="3816424" cy="923330"/>
          </a:xfrm>
          <a:prstGeom prst="rect">
            <a:avLst/>
          </a:prstGeom>
          <a:noFill/>
        </p:spPr>
        <p:txBody>
          <a:bodyPr wrap="square" rtlCol="0">
            <a:spAutoFit/>
          </a:bodyPr>
          <a:lstStyle/>
          <a:p>
            <a:endParaRPr lang="de-DE" dirty="0" smtClean="0"/>
          </a:p>
          <a:p>
            <a:endParaRPr lang="de-DE" dirty="0"/>
          </a:p>
          <a:p>
            <a:endParaRPr lang="de-DE" dirty="0"/>
          </a:p>
        </p:txBody>
      </p:sp>
      <p:sp>
        <p:nvSpPr>
          <p:cNvPr id="9" name="Textfeld 8">
            <a:hlinkClick r:id="rId5" action="ppaction://hlinksldjump"/>
          </p:cNvPr>
          <p:cNvSpPr txBox="1"/>
          <p:nvPr/>
        </p:nvSpPr>
        <p:spPr>
          <a:xfrm>
            <a:off x="1115616" y="3410616"/>
            <a:ext cx="7776864" cy="923330"/>
          </a:xfrm>
          <a:prstGeom prst="rect">
            <a:avLst/>
          </a:prstGeom>
          <a:noFill/>
        </p:spPr>
        <p:txBody>
          <a:bodyPr wrap="square" rtlCol="0">
            <a:spAutoFit/>
          </a:bodyPr>
          <a:lstStyle/>
          <a:p>
            <a:endParaRPr lang="de-DE" dirty="0" smtClean="0"/>
          </a:p>
          <a:p>
            <a:endParaRPr lang="de-DE" dirty="0"/>
          </a:p>
          <a:p>
            <a:endParaRPr lang="de-DE" dirty="0"/>
          </a:p>
        </p:txBody>
      </p:sp>
      <p:sp>
        <p:nvSpPr>
          <p:cNvPr id="11" name="Textfeld 10">
            <a:hlinkClick r:id="rId5" action="ppaction://hlinksldjump"/>
          </p:cNvPr>
          <p:cNvSpPr txBox="1"/>
          <p:nvPr/>
        </p:nvSpPr>
        <p:spPr>
          <a:xfrm>
            <a:off x="1102048" y="4333946"/>
            <a:ext cx="3974008" cy="954488"/>
          </a:xfrm>
          <a:prstGeom prst="rect">
            <a:avLst/>
          </a:prstGeom>
          <a:noFill/>
        </p:spPr>
        <p:txBody>
          <a:bodyPr wrap="square" rtlCol="0">
            <a:spAutoFit/>
          </a:bodyPr>
          <a:lstStyle/>
          <a:p>
            <a:endParaRPr lang="de-DE" dirty="0" smtClean="0"/>
          </a:p>
          <a:p>
            <a:endParaRPr lang="de-DE" dirty="0"/>
          </a:p>
          <a:p>
            <a:endParaRPr lang="de-DE" dirty="0"/>
          </a:p>
        </p:txBody>
      </p:sp>
    </p:spTree>
    <p:extLst>
      <p:ext uri="{BB962C8B-B14F-4D97-AF65-F5344CB8AC3E}">
        <p14:creationId xmlns:p14="http://schemas.microsoft.com/office/powerpoint/2010/main" val="26717292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6.2.31\User\Jugendamt\Ministranten\POOL\09 Öffentlichkeitsarbeit und Merchandise\09-01 Onlinemedien\Instagram\Postingplan und Inhalte\Quiz im Juli\Bilder\PowerPoint\Frageprofil Grunddesign.png">
            <a:hlinkClick r:id="" action="ppaction://hlinkshowjump?jump=nextslide"/>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00" y="-27384"/>
            <a:ext cx="9724876" cy="687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2267744" y="1916832"/>
            <a:ext cx="5616624" cy="1292662"/>
          </a:xfrm>
          <a:prstGeom prst="rect">
            <a:avLst/>
          </a:prstGeom>
          <a:noFill/>
        </p:spPr>
        <p:txBody>
          <a:bodyPr wrap="square" rtlCol="0">
            <a:spAutoFit/>
          </a:bodyPr>
          <a:lstStyle/>
          <a:p>
            <a:r>
              <a:rPr lang="de-DE" sz="2000" dirty="0" smtClean="0">
                <a:solidFill>
                  <a:schemeClr val="bg1"/>
                </a:solidFill>
              </a:rPr>
              <a:t>Aus welchem Lied stammt diese Zeile:</a:t>
            </a:r>
          </a:p>
          <a:p>
            <a:r>
              <a:rPr lang="de-DE" sz="2000" dirty="0" smtClean="0">
                <a:solidFill>
                  <a:schemeClr val="bg1"/>
                </a:solidFill>
              </a:rPr>
              <a:t>„Ein König aller Königreich, ein Heiland aller Welt zugleich?“</a:t>
            </a:r>
          </a:p>
          <a:p>
            <a:endParaRPr lang="de-DE" dirty="0">
              <a:solidFill>
                <a:schemeClr val="bg1"/>
              </a:solidFill>
            </a:endParaRPr>
          </a:p>
        </p:txBody>
      </p:sp>
      <p:sp>
        <p:nvSpPr>
          <p:cNvPr id="3" name="Textfeld 2"/>
          <p:cNvSpPr txBox="1"/>
          <p:nvPr/>
        </p:nvSpPr>
        <p:spPr>
          <a:xfrm>
            <a:off x="1907704" y="3645024"/>
            <a:ext cx="2808312" cy="400110"/>
          </a:xfrm>
          <a:prstGeom prst="rect">
            <a:avLst/>
          </a:prstGeom>
          <a:noFill/>
        </p:spPr>
        <p:txBody>
          <a:bodyPr wrap="square" rtlCol="0">
            <a:spAutoFit/>
          </a:bodyPr>
          <a:lstStyle/>
          <a:p>
            <a:r>
              <a:rPr lang="de-DE" sz="2000" dirty="0" smtClean="0">
                <a:solidFill>
                  <a:schemeClr val="bg1"/>
                </a:solidFill>
              </a:rPr>
              <a:t>Macht hoch die Tür</a:t>
            </a:r>
            <a:endParaRPr lang="de-DE" sz="2000" dirty="0">
              <a:solidFill>
                <a:schemeClr val="bg1"/>
              </a:solidFill>
            </a:endParaRPr>
          </a:p>
        </p:txBody>
      </p:sp>
      <p:sp>
        <p:nvSpPr>
          <p:cNvPr id="5" name="Textfeld 4"/>
          <p:cNvSpPr txBox="1"/>
          <p:nvPr/>
        </p:nvSpPr>
        <p:spPr>
          <a:xfrm>
            <a:off x="5724128" y="3645024"/>
            <a:ext cx="2808312" cy="400110"/>
          </a:xfrm>
          <a:prstGeom prst="rect">
            <a:avLst/>
          </a:prstGeom>
          <a:noFill/>
        </p:spPr>
        <p:txBody>
          <a:bodyPr wrap="square" rtlCol="0">
            <a:spAutoFit/>
          </a:bodyPr>
          <a:lstStyle/>
          <a:p>
            <a:r>
              <a:rPr lang="de-DE" sz="2000" dirty="0" smtClean="0">
                <a:solidFill>
                  <a:schemeClr val="bg1"/>
                </a:solidFill>
              </a:rPr>
              <a:t>Wir sagen euch an…</a:t>
            </a:r>
            <a:endParaRPr lang="de-DE" sz="2000" dirty="0">
              <a:solidFill>
                <a:schemeClr val="bg1"/>
              </a:solidFill>
            </a:endParaRPr>
          </a:p>
        </p:txBody>
      </p:sp>
      <p:sp>
        <p:nvSpPr>
          <p:cNvPr id="6" name="Textfeld 5"/>
          <p:cNvSpPr txBox="1"/>
          <p:nvPr/>
        </p:nvSpPr>
        <p:spPr>
          <a:xfrm>
            <a:off x="1902603" y="4602614"/>
            <a:ext cx="2808312" cy="338554"/>
          </a:xfrm>
          <a:prstGeom prst="rect">
            <a:avLst/>
          </a:prstGeom>
          <a:noFill/>
        </p:spPr>
        <p:txBody>
          <a:bodyPr wrap="square" rtlCol="0">
            <a:spAutoFit/>
          </a:bodyPr>
          <a:lstStyle/>
          <a:p>
            <a:r>
              <a:rPr lang="de-DE" sz="1600" dirty="0" smtClean="0">
                <a:solidFill>
                  <a:schemeClr val="bg1"/>
                </a:solidFill>
              </a:rPr>
              <a:t>Es kommt ein Schiff geladen…</a:t>
            </a:r>
            <a:endParaRPr lang="de-DE" sz="1600" dirty="0">
              <a:solidFill>
                <a:schemeClr val="bg1"/>
              </a:solidFill>
            </a:endParaRPr>
          </a:p>
        </p:txBody>
      </p:sp>
      <p:sp>
        <p:nvSpPr>
          <p:cNvPr id="7" name="Textfeld 6">
            <a:hlinkClick r:id="" action="ppaction://hlinkshowjump?jump=nextslide"/>
          </p:cNvPr>
          <p:cNvSpPr txBox="1"/>
          <p:nvPr/>
        </p:nvSpPr>
        <p:spPr>
          <a:xfrm>
            <a:off x="5796136" y="4613066"/>
            <a:ext cx="2808312" cy="338554"/>
          </a:xfrm>
          <a:prstGeom prst="rect">
            <a:avLst/>
          </a:prstGeom>
          <a:noFill/>
        </p:spPr>
        <p:txBody>
          <a:bodyPr wrap="square" rtlCol="0">
            <a:spAutoFit/>
          </a:bodyPr>
          <a:lstStyle/>
          <a:p>
            <a:r>
              <a:rPr lang="de-DE" sz="1600" dirty="0" smtClean="0">
                <a:solidFill>
                  <a:schemeClr val="bg1"/>
                </a:solidFill>
              </a:rPr>
              <a:t>Maria durch ein </a:t>
            </a:r>
            <a:r>
              <a:rPr lang="de-DE" sz="1600" dirty="0" err="1" smtClean="0">
                <a:solidFill>
                  <a:schemeClr val="bg1"/>
                </a:solidFill>
              </a:rPr>
              <a:t>Dornwald</a:t>
            </a:r>
            <a:r>
              <a:rPr lang="de-DE" sz="1600" dirty="0" smtClean="0">
                <a:solidFill>
                  <a:schemeClr val="bg1"/>
                </a:solidFill>
              </a:rPr>
              <a:t> ging</a:t>
            </a:r>
          </a:p>
        </p:txBody>
      </p:sp>
      <p:sp>
        <p:nvSpPr>
          <p:cNvPr id="8" name="Textfeld 7">
            <a:hlinkClick r:id="rId4" action="ppaction://hlinksldjump"/>
          </p:cNvPr>
          <p:cNvSpPr txBox="1"/>
          <p:nvPr/>
        </p:nvSpPr>
        <p:spPr>
          <a:xfrm>
            <a:off x="8244408" y="404664"/>
            <a:ext cx="504056" cy="523220"/>
          </a:xfrm>
          <a:prstGeom prst="rect">
            <a:avLst/>
          </a:prstGeom>
          <a:ln/>
        </p:spPr>
        <p:style>
          <a:lnRef idx="0">
            <a:schemeClr val="accent2"/>
          </a:lnRef>
          <a:fillRef idx="3">
            <a:schemeClr val="accent2"/>
          </a:fillRef>
          <a:effectRef idx="3">
            <a:schemeClr val="accent2"/>
          </a:effectRef>
          <a:fontRef idx="minor">
            <a:schemeClr val="lt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de-DE"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de-DE" sz="2800" b="1" dirty="0" smtClean="0">
                <a:ln w="11430"/>
                <a:solidFill>
                  <a:srgbClr val="600000"/>
                </a:solidFill>
                <a:effectLst>
                  <a:outerShdw blurRad="50800" dist="39000" dir="5460000" algn="tl">
                    <a:srgbClr val="000000">
                      <a:alpha val="38000"/>
                    </a:srgbClr>
                  </a:outerShdw>
                </a:effectLst>
              </a:rPr>
              <a:t>?</a:t>
            </a:r>
            <a:endParaRPr lang="de-DE" sz="2800" b="1" dirty="0">
              <a:ln w="11430"/>
              <a:solidFill>
                <a:srgbClr val="600000"/>
              </a:solidFill>
              <a:effectLst>
                <a:outerShdw blurRad="50800" dist="39000" dir="5460000" algn="tl">
                  <a:srgbClr val="000000">
                    <a:alpha val="38000"/>
                  </a:srgbClr>
                </a:outerShdw>
              </a:effectLst>
            </a:endParaRPr>
          </a:p>
        </p:txBody>
      </p:sp>
      <p:sp>
        <p:nvSpPr>
          <p:cNvPr id="4" name="Textfeld 3">
            <a:hlinkClick r:id="rId4" action="ppaction://hlinksldjump"/>
          </p:cNvPr>
          <p:cNvSpPr txBox="1"/>
          <p:nvPr/>
        </p:nvSpPr>
        <p:spPr>
          <a:xfrm>
            <a:off x="1043608" y="3410616"/>
            <a:ext cx="4032448" cy="923330"/>
          </a:xfrm>
          <a:prstGeom prst="rect">
            <a:avLst/>
          </a:prstGeom>
          <a:noFill/>
        </p:spPr>
        <p:txBody>
          <a:bodyPr wrap="square" rtlCol="0">
            <a:spAutoFit/>
          </a:bodyPr>
          <a:lstStyle/>
          <a:p>
            <a:endParaRPr lang="de-DE" dirty="0" smtClean="0"/>
          </a:p>
          <a:p>
            <a:endParaRPr lang="de-DE" dirty="0"/>
          </a:p>
          <a:p>
            <a:endParaRPr lang="de-DE" dirty="0"/>
          </a:p>
        </p:txBody>
      </p:sp>
      <p:sp>
        <p:nvSpPr>
          <p:cNvPr id="9" name="Textfeld 8">
            <a:hlinkClick r:id="rId5" action="ppaction://hlinksldjump"/>
          </p:cNvPr>
          <p:cNvSpPr txBox="1"/>
          <p:nvPr/>
        </p:nvSpPr>
        <p:spPr>
          <a:xfrm>
            <a:off x="1043608" y="4333946"/>
            <a:ext cx="7992888" cy="923330"/>
          </a:xfrm>
          <a:prstGeom prst="rect">
            <a:avLst/>
          </a:prstGeom>
          <a:noFill/>
        </p:spPr>
        <p:txBody>
          <a:bodyPr wrap="square" rtlCol="0">
            <a:spAutoFit/>
          </a:bodyPr>
          <a:lstStyle/>
          <a:p>
            <a:endParaRPr lang="de-DE" dirty="0" smtClean="0"/>
          </a:p>
          <a:p>
            <a:endParaRPr lang="de-DE" dirty="0"/>
          </a:p>
          <a:p>
            <a:endParaRPr lang="de-DE" dirty="0"/>
          </a:p>
        </p:txBody>
      </p:sp>
      <p:sp>
        <p:nvSpPr>
          <p:cNvPr id="11" name="Textfeld 10">
            <a:hlinkClick r:id="rId5" action="ppaction://hlinksldjump"/>
          </p:cNvPr>
          <p:cNvSpPr txBox="1"/>
          <p:nvPr/>
        </p:nvSpPr>
        <p:spPr>
          <a:xfrm>
            <a:off x="5077172" y="3401162"/>
            <a:ext cx="3996444" cy="932784"/>
          </a:xfrm>
          <a:prstGeom prst="rect">
            <a:avLst/>
          </a:prstGeom>
          <a:noFill/>
        </p:spPr>
        <p:txBody>
          <a:bodyPr wrap="square" rtlCol="0">
            <a:spAutoFit/>
          </a:bodyPr>
          <a:lstStyle/>
          <a:p>
            <a:endParaRPr lang="de-DE" dirty="0" smtClean="0"/>
          </a:p>
          <a:p>
            <a:endParaRPr lang="de-DE" dirty="0"/>
          </a:p>
          <a:p>
            <a:endParaRPr lang="de-DE" dirty="0"/>
          </a:p>
        </p:txBody>
      </p:sp>
    </p:spTree>
    <p:extLst>
      <p:ext uri="{BB962C8B-B14F-4D97-AF65-F5344CB8AC3E}">
        <p14:creationId xmlns:p14="http://schemas.microsoft.com/office/powerpoint/2010/main" val="9804729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 action="ppaction://hlinkshowjump?jump=nextslide"/>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1400" y="-26911"/>
            <a:ext cx="9724876" cy="6875054"/>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2123728" y="2492896"/>
            <a:ext cx="5616624" cy="677108"/>
          </a:xfrm>
          <a:prstGeom prst="rect">
            <a:avLst/>
          </a:prstGeom>
          <a:noFill/>
        </p:spPr>
        <p:txBody>
          <a:bodyPr wrap="square" rtlCol="0">
            <a:spAutoFit/>
          </a:bodyPr>
          <a:lstStyle/>
          <a:p>
            <a:r>
              <a:rPr lang="de-DE" sz="2000" dirty="0" smtClean="0">
                <a:solidFill>
                  <a:schemeClr val="bg1"/>
                </a:solidFill>
              </a:rPr>
              <a:t>Welche Bibelgeschichte suchen wir hier? </a:t>
            </a:r>
          </a:p>
          <a:p>
            <a:endParaRPr lang="de-DE" dirty="0">
              <a:solidFill>
                <a:schemeClr val="bg1"/>
              </a:solidFill>
            </a:endParaRPr>
          </a:p>
        </p:txBody>
      </p:sp>
      <p:pic>
        <p:nvPicPr>
          <p:cNvPr id="3074" name="Picture 2" descr="\\10.6.2.31\User\Jugendamt\Ministranten\POOL\09 Öffentlichkeitsarbeit und Merchandise\09-01 Onlinemedien\Instagram\Postingplan und Inhalte\Quiz im Juli\Bilder\Bilderrätsel und Comics\glass-156878_128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27876" y="3537140"/>
            <a:ext cx="1355998" cy="271199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10.6.2.31\User\Jugendamt\Ministranten\POOL\09 Öffentlichkeitsarbeit und Merchandise\09-01 Onlinemedien\Instagram\Postingplan und Inhalte\Quiz im Juli\Bilder\Bilderrätsel und Comics\right-297788_128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0649" y="4221088"/>
            <a:ext cx="1942781" cy="135842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10.6.2.31\User\Jugendamt\Ministranten\POOL\09 Öffentlichkeitsarbeit und Merchandise\09-01 Onlinemedien\Instagram\Postingplan und Inhalte\Quiz im Juli\Bilder\Bilderrätsel und Comics\water-1838304_128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23728" y="3777220"/>
            <a:ext cx="1646016" cy="2246164"/>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8244408" y="404664"/>
            <a:ext cx="504056" cy="523220"/>
          </a:xfrm>
          <a:prstGeom prst="rect">
            <a:avLst/>
          </a:prstGeom>
          <a:ln/>
        </p:spPr>
        <p:style>
          <a:lnRef idx="0">
            <a:schemeClr val="accent2"/>
          </a:lnRef>
          <a:fillRef idx="3">
            <a:schemeClr val="accent2"/>
          </a:fillRef>
          <a:effectRef idx="3">
            <a:schemeClr val="accent2"/>
          </a:effectRef>
          <a:fontRef idx="minor">
            <a:schemeClr val="lt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de-DE"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de-DE" sz="2800" b="1" dirty="0" smtClean="0">
                <a:ln w="11430"/>
                <a:solidFill>
                  <a:srgbClr val="600000"/>
                </a:solidFill>
                <a:effectLst>
                  <a:outerShdw blurRad="50800" dist="39000" dir="5460000" algn="tl">
                    <a:srgbClr val="000000">
                      <a:alpha val="38000"/>
                    </a:srgbClr>
                  </a:outerShdw>
                </a:effectLst>
              </a:rPr>
              <a:t>?</a:t>
            </a:r>
            <a:endParaRPr lang="de-DE" sz="2800" b="1" dirty="0">
              <a:ln w="11430"/>
              <a:solidFill>
                <a:srgbClr val="600000"/>
              </a:solidFill>
              <a:effectLst>
                <a:outerShdw blurRad="50800" dist="39000" dir="5460000" algn="tl">
                  <a:srgbClr val="000000">
                    <a:alpha val="38000"/>
                  </a:srgbClr>
                </a:outerShdw>
              </a:effectLst>
            </a:endParaRPr>
          </a:p>
        </p:txBody>
      </p:sp>
      <p:sp>
        <p:nvSpPr>
          <p:cNvPr id="8" name="Textfeld 7"/>
          <p:cNvSpPr txBox="1"/>
          <p:nvPr/>
        </p:nvSpPr>
        <p:spPr>
          <a:xfrm>
            <a:off x="7308304" y="6002124"/>
            <a:ext cx="1512168" cy="523220"/>
          </a:xfrm>
          <a:prstGeom prst="rect">
            <a:avLst/>
          </a:prstGeom>
          <a:ln/>
        </p:spPr>
        <p:style>
          <a:lnRef idx="0">
            <a:schemeClr val="accent2"/>
          </a:lnRef>
          <a:fillRef idx="3">
            <a:schemeClr val="accent2"/>
          </a:fillRef>
          <a:effectRef idx="3">
            <a:schemeClr val="accent2"/>
          </a:effectRef>
          <a:fontRef idx="minor">
            <a:schemeClr val="lt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de-DE"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de-DE" sz="2800" b="1" dirty="0" smtClean="0">
                <a:ln w="11430"/>
                <a:solidFill>
                  <a:srgbClr val="600000"/>
                </a:solidFill>
                <a:effectLst>
                  <a:outerShdw blurRad="50800" dist="39000" dir="5460000" algn="tl">
                    <a:srgbClr val="000000">
                      <a:alpha val="38000"/>
                    </a:srgbClr>
                  </a:outerShdw>
                </a:effectLst>
              </a:rPr>
              <a:t>Lösung</a:t>
            </a:r>
            <a:endParaRPr lang="de-DE" sz="2800" b="1" dirty="0">
              <a:ln w="11430"/>
              <a:solidFill>
                <a:srgbClr val="60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8031938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 action="ppaction://hlinkshowjump?jump=nextslide"/>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1400" y="-26911"/>
            <a:ext cx="9724876" cy="6875054"/>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2123728" y="2492896"/>
            <a:ext cx="5616624" cy="677108"/>
          </a:xfrm>
          <a:prstGeom prst="rect">
            <a:avLst/>
          </a:prstGeom>
          <a:noFill/>
        </p:spPr>
        <p:txBody>
          <a:bodyPr wrap="square" rtlCol="0">
            <a:spAutoFit/>
          </a:bodyPr>
          <a:lstStyle/>
          <a:p>
            <a:r>
              <a:rPr lang="de-DE" sz="2000" dirty="0" smtClean="0">
                <a:solidFill>
                  <a:schemeClr val="bg1"/>
                </a:solidFill>
              </a:rPr>
              <a:t>Welche Bibelgeschichte suchen wir hier? </a:t>
            </a:r>
          </a:p>
          <a:p>
            <a:endParaRPr lang="de-DE" dirty="0">
              <a:solidFill>
                <a:schemeClr val="bg1"/>
              </a:solidFill>
            </a:endParaRPr>
          </a:p>
        </p:txBody>
      </p:sp>
      <p:pic>
        <p:nvPicPr>
          <p:cNvPr id="3074" name="Picture 2" descr="\\10.6.2.31\User\Jugendamt\Ministranten\POOL\09 Öffentlichkeitsarbeit und Merchandise\09-01 Onlinemedien\Instagram\Postingplan und Inhalte\Quiz im Juli\Bilder\Bilderrätsel und Comics\glass-156878_128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87357" y="3544304"/>
            <a:ext cx="1355998" cy="271199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10.6.2.31\User\Jugendamt\Ministranten\POOL\09 Öffentlichkeitsarbeit und Merchandise\09-01 Onlinemedien\Instagram\Postingplan und Inhalte\Quiz im Juli\Bilder\Bilderrätsel und Comics\right-297788_128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0649" y="4221088"/>
            <a:ext cx="1942781" cy="135842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10.6.2.31\User\Jugendamt\Ministranten\POOL\09 Öffentlichkeitsarbeit und Merchandise\09-01 Onlinemedien\Instagram\Postingplan und Inhalte\Quiz im Juli\Bilder\Bilderrätsel und Comics\water-1838304_128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14633" y="3847132"/>
            <a:ext cx="1646016" cy="224616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6256" y="-177590"/>
            <a:ext cx="10034588" cy="7443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feld 3"/>
          <p:cNvSpPr txBox="1"/>
          <p:nvPr/>
        </p:nvSpPr>
        <p:spPr>
          <a:xfrm>
            <a:off x="2555776" y="5385410"/>
            <a:ext cx="4968552" cy="707886"/>
          </a:xfrm>
          <a:prstGeom prst="rect">
            <a:avLst/>
          </a:prstGeom>
          <a:noFill/>
        </p:spPr>
        <p:txBody>
          <a:bodyPr wrap="square" rtlCol="0">
            <a:spAutoFit/>
          </a:bodyPr>
          <a:lstStyle/>
          <a:p>
            <a:r>
              <a:rPr lang="de-DE" sz="4000" b="1" dirty="0" smtClean="0">
                <a:solidFill>
                  <a:srgbClr val="881C2B"/>
                </a:solidFill>
              </a:rPr>
              <a:t>Die Hochzeit zu Kana</a:t>
            </a:r>
            <a:endParaRPr lang="de-DE" sz="4000" dirty="0"/>
          </a:p>
        </p:txBody>
      </p:sp>
    </p:spTree>
    <p:extLst>
      <p:ext uri="{BB962C8B-B14F-4D97-AF65-F5344CB8AC3E}">
        <p14:creationId xmlns:p14="http://schemas.microsoft.com/office/powerpoint/2010/main" val="7008884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6.2.31\User\Jugendamt\Ministranten\POOL\09 Öffentlichkeitsarbeit und Merchandise\09-01 Onlinemedien\Instagram\Postingplan und Inhalte\Quiz im Juli\Bilder\PowerPoint\Frageprofil Grunddesign.png">
            <a:hlinkClick r:id="" action="ppaction://hlinkshowjump?jump=nextslide"/>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00" y="-27384"/>
            <a:ext cx="9724876" cy="687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2267744" y="2175828"/>
            <a:ext cx="5616624" cy="677108"/>
          </a:xfrm>
          <a:prstGeom prst="rect">
            <a:avLst/>
          </a:prstGeom>
          <a:noFill/>
        </p:spPr>
        <p:txBody>
          <a:bodyPr wrap="square" rtlCol="0">
            <a:spAutoFit/>
          </a:bodyPr>
          <a:lstStyle/>
          <a:p>
            <a:r>
              <a:rPr lang="de-DE" sz="2000" dirty="0" smtClean="0">
                <a:solidFill>
                  <a:schemeClr val="bg1"/>
                </a:solidFill>
              </a:rPr>
              <a:t>Welcher Gesang folgt nach dem „Kyrie“?</a:t>
            </a:r>
          </a:p>
          <a:p>
            <a:endParaRPr lang="de-DE" dirty="0">
              <a:solidFill>
                <a:schemeClr val="bg1"/>
              </a:solidFill>
            </a:endParaRPr>
          </a:p>
        </p:txBody>
      </p:sp>
      <p:sp>
        <p:nvSpPr>
          <p:cNvPr id="3" name="Textfeld 2"/>
          <p:cNvSpPr txBox="1"/>
          <p:nvPr/>
        </p:nvSpPr>
        <p:spPr>
          <a:xfrm>
            <a:off x="1907704" y="3645024"/>
            <a:ext cx="2808312" cy="400110"/>
          </a:xfrm>
          <a:prstGeom prst="rect">
            <a:avLst/>
          </a:prstGeom>
          <a:noFill/>
        </p:spPr>
        <p:txBody>
          <a:bodyPr wrap="square" rtlCol="0">
            <a:spAutoFit/>
          </a:bodyPr>
          <a:lstStyle/>
          <a:p>
            <a:r>
              <a:rPr lang="de-DE" sz="2000" dirty="0" smtClean="0">
                <a:solidFill>
                  <a:schemeClr val="bg1"/>
                </a:solidFill>
              </a:rPr>
              <a:t>Gloria</a:t>
            </a:r>
            <a:endParaRPr lang="de-DE" sz="2000" dirty="0">
              <a:solidFill>
                <a:schemeClr val="bg1"/>
              </a:solidFill>
            </a:endParaRPr>
          </a:p>
        </p:txBody>
      </p:sp>
      <p:sp>
        <p:nvSpPr>
          <p:cNvPr id="5" name="Textfeld 4"/>
          <p:cNvSpPr txBox="1"/>
          <p:nvPr/>
        </p:nvSpPr>
        <p:spPr>
          <a:xfrm>
            <a:off x="5724128" y="3645024"/>
            <a:ext cx="2808312" cy="400110"/>
          </a:xfrm>
          <a:prstGeom prst="rect">
            <a:avLst/>
          </a:prstGeom>
          <a:noFill/>
        </p:spPr>
        <p:txBody>
          <a:bodyPr wrap="square" rtlCol="0">
            <a:spAutoFit/>
          </a:bodyPr>
          <a:lstStyle/>
          <a:p>
            <a:r>
              <a:rPr lang="de-DE" sz="2000" dirty="0" smtClean="0">
                <a:solidFill>
                  <a:schemeClr val="bg1"/>
                </a:solidFill>
              </a:rPr>
              <a:t>Sanctus</a:t>
            </a:r>
            <a:endParaRPr lang="de-DE" sz="2000" dirty="0">
              <a:solidFill>
                <a:schemeClr val="bg1"/>
              </a:solidFill>
            </a:endParaRPr>
          </a:p>
        </p:txBody>
      </p:sp>
      <p:sp>
        <p:nvSpPr>
          <p:cNvPr id="6" name="Textfeld 5"/>
          <p:cNvSpPr txBox="1"/>
          <p:nvPr/>
        </p:nvSpPr>
        <p:spPr>
          <a:xfrm>
            <a:off x="1902603" y="4581128"/>
            <a:ext cx="2808312" cy="400110"/>
          </a:xfrm>
          <a:prstGeom prst="rect">
            <a:avLst/>
          </a:prstGeom>
          <a:noFill/>
        </p:spPr>
        <p:txBody>
          <a:bodyPr wrap="square" rtlCol="0">
            <a:spAutoFit/>
          </a:bodyPr>
          <a:lstStyle/>
          <a:p>
            <a:r>
              <a:rPr lang="de-DE" sz="2000" dirty="0" err="1" smtClean="0">
                <a:solidFill>
                  <a:schemeClr val="bg1"/>
                </a:solidFill>
              </a:rPr>
              <a:t>Agnus</a:t>
            </a:r>
            <a:r>
              <a:rPr lang="de-DE" sz="2000" dirty="0" smtClean="0">
                <a:solidFill>
                  <a:schemeClr val="bg1"/>
                </a:solidFill>
              </a:rPr>
              <a:t> </a:t>
            </a:r>
            <a:r>
              <a:rPr lang="de-DE" sz="2000" dirty="0" err="1" smtClean="0">
                <a:solidFill>
                  <a:schemeClr val="bg1"/>
                </a:solidFill>
              </a:rPr>
              <a:t>Dei</a:t>
            </a:r>
            <a:endParaRPr lang="de-DE" sz="2000" dirty="0">
              <a:solidFill>
                <a:schemeClr val="bg1"/>
              </a:solidFill>
            </a:endParaRPr>
          </a:p>
        </p:txBody>
      </p:sp>
      <p:sp>
        <p:nvSpPr>
          <p:cNvPr id="7" name="Textfeld 6">
            <a:hlinkClick r:id="" action="ppaction://hlinkshowjump?jump=nextslide"/>
          </p:cNvPr>
          <p:cNvSpPr txBox="1"/>
          <p:nvPr/>
        </p:nvSpPr>
        <p:spPr>
          <a:xfrm>
            <a:off x="5796136" y="4613066"/>
            <a:ext cx="2808312" cy="400110"/>
          </a:xfrm>
          <a:prstGeom prst="rect">
            <a:avLst/>
          </a:prstGeom>
          <a:noFill/>
        </p:spPr>
        <p:txBody>
          <a:bodyPr wrap="square" rtlCol="0">
            <a:spAutoFit/>
          </a:bodyPr>
          <a:lstStyle/>
          <a:p>
            <a:r>
              <a:rPr lang="de-DE" sz="2000" dirty="0" smtClean="0">
                <a:solidFill>
                  <a:schemeClr val="bg1"/>
                </a:solidFill>
              </a:rPr>
              <a:t>Credo</a:t>
            </a:r>
          </a:p>
        </p:txBody>
      </p:sp>
      <p:sp>
        <p:nvSpPr>
          <p:cNvPr id="8" name="Textfeld 7">
            <a:hlinkClick r:id="rId4" action="ppaction://hlinksldjump"/>
          </p:cNvPr>
          <p:cNvSpPr txBox="1"/>
          <p:nvPr/>
        </p:nvSpPr>
        <p:spPr>
          <a:xfrm>
            <a:off x="8244408" y="404664"/>
            <a:ext cx="504056" cy="523220"/>
          </a:xfrm>
          <a:prstGeom prst="rect">
            <a:avLst/>
          </a:prstGeom>
          <a:ln/>
        </p:spPr>
        <p:style>
          <a:lnRef idx="0">
            <a:schemeClr val="accent2"/>
          </a:lnRef>
          <a:fillRef idx="3">
            <a:schemeClr val="accent2"/>
          </a:fillRef>
          <a:effectRef idx="3">
            <a:schemeClr val="accent2"/>
          </a:effectRef>
          <a:fontRef idx="minor">
            <a:schemeClr val="lt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de-DE"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de-DE" sz="2800" b="1" dirty="0" smtClean="0">
                <a:ln w="11430"/>
                <a:solidFill>
                  <a:srgbClr val="600000"/>
                </a:solidFill>
                <a:effectLst>
                  <a:outerShdw blurRad="50800" dist="39000" dir="5460000" algn="tl">
                    <a:srgbClr val="000000">
                      <a:alpha val="38000"/>
                    </a:srgbClr>
                  </a:outerShdw>
                </a:effectLst>
              </a:rPr>
              <a:t>?</a:t>
            </a:r>
            <a:endParaRPr lang="de-DE" sz="2800" b="1" dirty="0">
              <a:ln w="11430"/>
              <a:solidFill>
                <a:srgbClr val="600000"/>
              </a:solidFill>
              <a:effectLst>
                <a:outerShdw blurRad="50800" dist="39000" dir="5460000" algn="tl">
                  <a:srgbClr val="000000">
                    <a:alpha val="38000"/>
                  </a:srgbClr>
                </a:outerShdw>
              </a:effectLst>
            </a:endParaRPr>
          </a:p>
        </p:txBody>
      </p:sp>
      <p:sp>
        <p:nvSpPr>
          <p:cNvPr id="4" name="Textfeld 3">
            <a:hlinkClick r:id="rId4" action="ppaction://hlinksldjump"/>
          </p:cNvPr>
          <p:cNvSpPr txBox="1"/>
          <p:nvPr/>
        </p:nvSpPr>
        <p:spPr>
          <a:xfrm>
            <a:off x="1115616" y="3356992"/>
            <a:ext cx="3960440" cy="923330"/>
          </a:xfrm>
          <a:prstGeom prst="rect">
            <a:avLst/>
          </a:prstGeom>
          <a:noFill/>
        </p:spPr>
        <p:txBody>
          <a:bodyPr wrap="square" rtlCol="0">
            <a:spAutoFit/>
          </a:bodyPr>
          <a:lstStyle/>
          <a:p>
            <a:endParaRPr lang="de-DE" dirty="0" smtClean="0"/>
          </a:p>
          <a:p>
            <a:endParaRPr lang="de-DE" dirty="0"/>
          </a:p>
          <a:p>
            <a:endParaRPr lang="de-DE" dirty="0"/>
          </a:p>
        </p:txBody>
      </p:sp>
      <p:sp>
        <p:nvSpPr>
          <p:cNvPr id="9" name="Textfeld 8">
            <a:hlinkClick r:id="rId5" action="ppaction://hlinksldjump"/>
          </p:cNvPr>
          <p:cNvSpPr txBox="1"/>
          <p:nvPr/>
        </p:nvSpPr>
        <p:spPr>
          <a:xfrm>
            <a:off x="5006888" y="3356992"/>
            <a:ext cx="3924436" cy="923330"/>
          </a:xfrm>
          <a:prstGeom prst="rect">
            <a:avLst/>
          </a:prstGeom>
          <a:noFill/>
        </p:spPr>
        <p:txBody>
          <a:bodyPr wrap="square" rtlCol="0">
            <a:spAutoFit/>
          </a:bodyPr>
          <a:lstStyle/>
          <a:p>
            <a:endParaRPr lang="de-DE" dirty="0" smtClean="0"/>
          </a:p>
          <a:p>
            <a:endParaRPr lang="de-DE" dirty="0"/>
          </a:p>
          <a:p>
            <a:endParaRPr lang="de-DE" dirty="0"/>
          </a:p>
        </p:txBody>
      </p:sp>
      <p:sp>
        <p:nvSpPr>
          <p:cNvPr id="11" name="Textfeld 10">
            <a:hlinkClick r:id="rId5" action="ppaction://hlinksldjump"/>
          </p:cNvPr>
          <p:cNvSpPr txBox="1"/>
          <p:nvPr/>
        </p:nvSpPr>
        <p:spPr>
          <a:xfrm>
            <a:off x="1268016" y="4365104"/>
            <a:ext cx="7848872" cy="923330"/>
          </a:xfrm>
          <a:prstGeom prst="rect">
            <a:avLst/>
          </a:prstGeom>
          <a:noFill/>
        </p:spPr>
        <p:txBody>
          <a:bodyPr wrap="square" rtlCol="0">
            <a:spAutoFit/>
          </a:bodyPr>
          <a:lstStyle/>
          <a:p>
            <a:endParaRPr lang="de-DE" dirty="0" smtClean="0"/>
          </a:p>
          <a:p>
            <a:endParaRPr lang="de-DE" dirty="0"/>
          </a:p>
          <a:p>
            <a:endParaRPr lang="de-DE" dirty="0"/>
          </a:p>
        </p:txBody>
      </p:sp>
    </p:spTree>
    <p:extLst>
      <p:ext uri="{BB962C8B-B14F-4D97-AF65-F5344CB8AC3E}">
        <p14:creationId xmlns:p14="http://schemas.microsoft.com/office/powerpoint/2010/main" val="5969556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6.2.31\User\Jugendamt\Ministranten\POOL\09 Öffentlichkeitsarbeit und Merchandise\09-01 Onlinemedien\Instagram\Postingplan und Inhalte\Quiz im Juli\Bilder\PowerPoint\Frageprofil Grunddesign.png">
            <a:hlinkClick r:id="" action="ppaction://hlinkshowjump?jump=nextslide"/>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400" y="-27384"/>
            <a:ext cx="9724876" cy="687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2267744" y="2175828"/>
            <a:ext cx="5616624" cy="677108"/>
          </a:xfrm>
          <a:prstGeom prst="rect">
            <a:avLst/>
          </a:prstGeom>
          <a:noFill/>
        </p:spPr>
        <p:txBody>
          <a:bodyPr wrap="square" rtlCol="0">
            <a:spAutoFit/>
          </a:bodyPr>
          <a:lstStyle/>
          <a:p>
            <a:r>
              <a:rPr lang="de-DE" sz="2000" dirty="0" smtClean="0">
                <a:solidFill>
                  <a:schemeClr val="bg1"/>
                </a:solidFill>
              </a:rPr>
              <a:t>Was bedeutet das Wort „Kommunion“ übersetzt?</a:t>
            </a:r>
          </a:p>
          <a:p>
            <a:endParaRPr lang="de-DE" dirty="0">
              <a:solidFill>
                <a:schemeClr val="bg1"/>
              </a:solidFill>
            </a:endParaRPr>
          </a:p>
        </p:txBody>
      </p:sp>
      <p:sp>
        <p:nvSpPr>
          <p:cNvPr id="3" name="Textfeld 2"/>
          <p:cNvSpPr txBox="1"/>
          <p:nvPr/>
        </p:nvSpPr>
        <p:spPr>
          <a:xfrm>
            <a:off x="1907704" y="3645024"/>
            <a:ext cx="2808312" cy="400110"/>
          </a:xfrm>
          <a:prstGeom prst="rect">
            <a:avLst/>
          </a:prstGeom>
          <a:noFill/>
        </p:spPr>
        <p:txBody>
          <a:bodyPr wrap="square" rtlCol="0">
            <a:spAutoFit/>
          </a:bodyPr>
          <a:lstStyle/>
          <a:p>
            <a:r>
              <a:rPr lang="de-DE" sz="2000" dirty="0" smtClean="0">
                <a:solidFill>
                  <a:schemeClr val="bg1"/>
                </a:solidFill>
              </a:rPr>
              <a:t>Gottesdienst</a:t>
            </a:r>
            <a:endParaRPr lang="de-DE" sz="2000" dirty="0">
              <a:solidFill>
                <a:schemeClr val="bg1"/>
              </a:solidFill>
            </a:endParaRPr>
          </a:p>
        </p:txBody>
      </p:sp>
      <p:sp>
        <p:nvSpPr>
          <p:cNvPr id="5" name="Textfeld 4"/>
          <p:cNvSpPr txBox="1"/>
          <p:nvPr/>
        </p:nvSpPr>
        <p:spPr>
          <a:xfrm>
            <a:off x="5724128" y="3645024"/>
            <a:ext cx="2808312" cy="400110"/>
          </a:xfrm>
          <a:prstGeom prst="rect">
            <a:avLst/>
          </a:prstGeom>
          <a:noFill/>
        </p:spPr>
        <p:txBody>
          <a:bodyPr wrap="square" rtlCol="0">
            <a:spAutoFit/>
          </a:bodyPr>
          <a:lstStyle/>
          <a:p>
            <a:r>
              <a:rPr lang="de-DE" sz="2000" dirty="0" smtClean="0">
                <a:solidFill>
                  <a:schemeClr val="bg1"/>
                </a:solidFill>
              </a:rPr>
              <a:t>Brot</a:t>
            </a:r>
            <a:endParaRPr lang="de-DE" sz="2000" dirty="0">
              <a:solidFill>
                <a:schemeClr val="bg1"/>
              </a:solidFill>
            </a:endParaRPr>
          </a:p>
        </p:txBody>
      </p:sp>
      <p:sp>
        <p:nvSpPr>
          <p:cNvPr id="6" name="Textfeld 5"/>
          <p:cNvSpPr txBox="1"/>
          <p:nvPr/>
        </p:nvSpPr>
        <p:spPr>
          <a:xfrm>
            <a:off x="1902603" y="4581128"/>
            <a:ext cx="2808312" cy="400110"/>
          </a:xfrm>
          <a:prstGeom prst="rect">
            <a:avLst/>
          </a:prstGeom>
          <a:noFill/>
        </p:spPr>
        <p:txBody>
          <a:bodyPr wrap="square" rtlCol="0">
            <a:spAutoFit/>
          </a:bodyPr>
          <a:lstStyle/>
          <a:p>
            <a:r>
              <a:rPr lang="de-DE" sz="2000" dirty="0" smtClean="0">
                <a:solidFill>
                  <a:schemeClr val="bg1"/>
                </a:solidFill>
              </a:rPr>
              <a:t>Segen</a:t>
            </a:r>
            <a:endParaRPr lang="de-DE" sz="2000" dirty="0">
              <a:solidFill>
                <a:schemeClr val="bg1"/>
              </a:solidFill>
            </a:endParaRPr>
          </a:p>
        </p:txBody>
      </p:sp>
      <p:sp>
        <p:nvSpPr>
          <p:cNvPr id="7" name="Textfeld 6">
            <a:hlinkClick r:id="" action="ppaction://hlinkshowjump?jump=nextslide"/>
          </p:cNvPr>
          <p:cNvSpPr txBox="1"/>
          <p:nvPr/>
        </p:nvSpPr>
        <p:spPr>
          <a:xfrm>
            <a:off x="5796136" y="4613066"/>
            <a:ext cx="2808312" cy="400110"/>
          </a:xfrm>
          <a:prstGeom prst="rect">
            <a:avLst/>
          </a:prstGeom>
          <a:noFill/>
        </p:spPr>
        <p:txBody>
          <a:bodyPr wrap="square" rtlCol="0">
            <a:spAutoFit/>
          </a:bodyPr>
          <a:lstStyle/>
          <a:p>
            <a:r>
              <a:rPr lang="de-DE" sz="2000" dirty="0" smtClean="0">
                <a:solidFill>
                  <a:schemeClr val="bg1"/>
                </a:solidFill>
              </a:rPr>
              <a:t>Gemeinschaft</a:t>
            </a:r>
            <a:endParaRPr lang="de-DE" sz="2000" dirty="0">
              <a:solidFill>
                <a:schemeClr val="bg1"/>
              </a:solidFill>
            </a:endParaRPr>
          </a:p>
        </p:txBody>
      </p:sp>
      <p:sp>
        <p:nvSpPr>
          <p:cNvPr id="4" name="Textfeld 3">
            <a:hlinkClick r:id="rId3" action="ppaction://hlinksldjump"/>
          </p:cNvPr>
          <p:cNvSpPr txBox="1"/>
          <p:nvPr/>
        </p:nvSpPr>
        <p:spPr>
          <a:xfrm>
            <a:off x="8244408" y="404664"/>
            <a:ext cx="504056" cy="523220"/>
          </a:xfrm>
          <a:prstGeom prst="rect">
            <a:avLst/>
          </a:prstGeom>
          <a:ln/>
        </p:spPr>
        <p:style>
          <a:lnRef idx="0">
            <a:schemeClr val="accent2"/>
          </a:lnRef>
          <a:fillRef idx="3">
            <a:schemeClr val="accent2"/>
          </a:fillRef>
          <a:effectRef idx="3">
            <a:schemeClr val="accent2"/>
          </a:effectRef>
          <a:fontRef idx="minor">
            <a:schemeClr val="lt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de-DE"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de-DE" sz="2800" b="1" dirty="0" smtClean="0">
                <a:ln w="11430"/>
                <a:solidFill>
                  <a:srgbClr val="600000"/>
                </a:solidFill>
                <a:effectLst>
                  <a:outerShdw blurRad="50800" dist="39000" dir="5460000" algn="tl">
                    <a:srgbClr val="000000">
                      <a:alpha val="38000"/>
                    </a:srgbClr>
                  </a:outerShdw>
                </a:effectLst>
              </a:rPr>
              <a:t>?</a:t>
            </a:r>
            <a:endParaRPr lang="de-DE" sz="2800" b="1" dirty="0">
              <a:ln w="11430"/>
              <a:solidFill>
                <a:srgbClr val="600000"/>
              </a:solidFill>
              <a:effectLst>
                <a:outerShdw blurRad="50800" dist="39000" dir="5460000" algn="tl">
                  <a:srgbClr val="000000">
                    <a:alpha val="38000"/>
                  </a:srgbClr>
                </a:outerShdw>
              </a:effectLst>
            </a:endParaRPr>
          </a:p>
        </p:txBody>
      </p:sp>
      <p:sp>
        <p:nvSpPr>
          <p:cNvPr id="8" name="Textfeld 7">
            <a:hlinkClick r:id="rId4" action="ppaction://hlinksldjump"/>
          </p:cNvPr>
          <p:cNvSpPr txBox="1"/>
          <p:nvPr/>
        </p:nvSpPr>
        <p:spPr>
          <a:xfrm>
            <a:off x="1115616" y="3410616"/>
            <a:ext cx="3888432" cy="1754326"/>
          </a:xfrm>
          <a:prstGeom prst="rect">
            <a:avLst/>
          </a:prstGeom>
          <a:noFill/>
        </p:spPr>
        <p:txBody>
          <a:bodyPr wrap="square" rtlCol="0">
            <a:spAutoFit/>
          </a:bodyPr>
          <a:lstStyle/>
          <a:p>
            <a:endParaRPr lang="de-DE" dirty="0" smtClean="0"/>
          </a:p>
          <a:p>
            <a:endParaRPr lang="de-DE" dirty="0"/>
          </a:p>
          <a:p>
            <a:endParaRPr lang="de-DE" dirty="0" smtClean="0"/>
          </a:p>
          <a:p>
            <a:endParaRPr lang="de-DE" dirty="0"/>
          </a:p>
          <a:p>
            <a:endParaRPr lang="de-DE" dirty="0" smtClean="0"/>
          </a:p>
          <a:p>
            <a:endParaRPr lang="de-DE" dirty="0"/>
          </a:p>
        </p:txBody>
      </p:sp>
      <p:sp>
        <p:nvSpPr>
          <p:cNvPr id="10" name="Textfeld 9">
            <a:hlinkClick r:id="rId4" action="ppaction://hlinksldjump"/>
          </p:cNvPr>
          <p:cNvSpPr txBox="1"/>
          <p:nvPr/>
        </p:nvSpPr>
        <p:spPr>
          <a:xfrm>
            <a:off x="5004048" y="3410616"/>
            <a:ext cx="3960440" cy="923330"/>
          </a:xfrm>
          <a:prstGeom prst="rect">
            <a:avLst/>
          </a:prstGeom>
          <a:noFill/>
        </p:spPr>
        <p:txBody>
          <a:bodyPr wrap="square" rtlCol="0">
            <a:spAutoFit/>
          </a:bodyPr>
          <a:lstStyle/>
          <a:p>
            <a:endParaRPr lang="de-DE" dirty="0" smtClean="0"/>
          </a:p>
          <a:p>
            <a:endParaRPr lang="de-DE" dirty="0"/>
          </a:p>
          <a:p>
            <a:endParaRPr lang="de-DE" dirty="0"/>
          </a:p>
        </p:txBody>
      </p:sp>
      <p:sp>
        <p:nvSpPr>
          <p:cNvPr id="11" name="Textfeld 10">
            <a:hlinkClick r:id="rId3" action="ppaction://hlinksldjump"/>
          </p:cNvPr>
          <p:cNvSpPr txBox="1"/>
          <p:nvPr/>
        </p:nvSpPr>
        <p:spPr>
          <a:xfrm>
            <a:off x="5076056" y="4437112"/>
            <a:ext cx="3888432" cy="923330"/>
          </a:xfrm>
          <a:prstGeom prst="rect">
            <a:avLst/>
          </a:prstGeom>
          <a:noFill/>
        </p:spPr>
        <p:txBody>
          <a:bodyPr wrap="square" rtlCol="0">
            <a:spAutoFit/>
          </a:bodyPr>
          <a:lstStyle/>
          <a:p>
            <a:endParaRPr lang="de-DE" dirty="0" smtClean="0"/>
          </a:p>
          <a:p>
            <a:endParaRPr lang="de-DE" dirty="0" smtClean="0"/>
          </a:p>
          <a:p>
            <a:endParaRPr lang="de-DE" dirty="0"/>
          </a:p>
        </p:txBody>
      </p:sp>
    </p:spTree>
    <p:extLst>
      <p:ext uri="{BB962C8B-B14F-4D97-AF65-F5344CB8AC3E}">
        <p14:creationId xmlns:p14="http://schemas.microsoft.com/office/powerpoint/2010/main" val="11651314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6.2.31\User\Jugendamt\Ministranten\POOL\09 Öffentlichkeitsarbeit und Merchandise\09-01 Onlinemedien\Instagram\Postingplan und Inhalte\Quiz im Juli\Bilder\PowerPoint\Frageprofil Grunddesign.png">
            <a:hlinkClick r:id="" action="ppaction://hlinkshowjump?jump=nextslide"/>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00" y="-27384"/>
            <a:ext cx="9724876" cy="687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2267744" y="2060848"/>
            <a:ext cx="5616624" cy="984885"/>
          </a:xfrm>
          <a:prstGeom prst="rect">
            <a:avLst/>
          </a:prstGeom>
          <a:noFill/>
        </p:spPr>
        <p:txBody>
          <a:bodyPr wrap="square" rtlCol="0">
            <a:spAutoFit/>
          </a:bodyPr>
          <a:lstStyle/>
          <a:p>
            <a:r>
              <a:rPr lang="de-DE" sz="2000" dirty="0" smtClean="0">
                <a:solidFill>
                  <a:schemeClr val="bg1"/>
                </a:solidFill>
              </a:rPr>
              <a:t>Wann wurden ungefähr die ersten Bibelgeschichten niedergeschrieben?</a:t>
            </a:r>
          </a:p>
          <a:p>
            <a:endParaRPr lang="de-DE" dirty="0">
              <a:solidFill>
                <a:schemeClr val="bg1"/>
              </a:solidFill>
            </a:endParaRPr>
          </a:p>
        </p:txBody>
      </p:sp>
      <p:sp>
        <p:nvSpPr>
          <p:cNvPr id="3" name="Textfeld 2"/>
          <p:cNvSpPr txBox="1"/>
          <p:nvPr/>
        </p:nvSpPr>
        <p:spPr>
          <a:xfrm>
            <a:off x="1907704" y="3645024"/>
            <a:ext cx="2808312" cy="400110"/>
          </a:xfrm>
          <a:prstGeom prst="rect">
            <a:avLst/>
          </a:prstGeom>
          <a:noFill/>
        </p:spPr>
        <p:txBody>
          <a:bodyPr wrap="square" rtlCol="0">
            <a:spAutoFit/>
          </a:bodyPr>
          <a:lstStyle/>
          <a:p>
            <a:r>
              <a:rPr lang="de-DE" sz="2000" dirty="0" smtClean="0">
                <a:solidFill>
                  <a:schemeClr val="bg1"/>
                </a:solidFill>
              </a:rPr>
              <a:t>30 nach Chr.</a:t>
            </a:r>
            <a:endParaRPr lang="de-DE" sz="2000" dirty="0">
              <a:solidFill>
                <a:schemeClr val="bg1"/>
              </a:solidFill>
            </a:endParaRPr>
          </a:p>
        </p:txBody>
      </p:sp>
      <p:sp>
        <p:nvSpPr>
          <p:cNvPr id="5" name="Textfeld 4"/>
          <p:cNvSpPr txBox="1"/>
          <p:nvPr/>
        </p:nvSpPr>
        <p:spPr>
          <a:xfrm>
            <a:off x="5724128" y="3645024"/>
            <a:ext cx="2808312" cy="400110"/>
          </a:xfrm>
          <a:prstGeom prst="rect">
            <a:avLst/>
          </a:prstGeom>
          <a:noFill/>
        </p:spPr>
        <p:txBody>
          <a:bodyPr wrap="square" rtlCol="0">
            <a:spAutoFit/>
          </a:bodyPr>
          <a:lstStyle/>
          <a:p>
            <a:r>
              <a:rPr lang="de-DE" sz="2000" dirty="0" smtClean="0">
                <a:solidFill>
                  <a:schemeClr val="bg1"/>
                </a:solidFill>
              </a:rPr>
              <a:t>600 vor Chr.</a:t>
            </a:r>
            <a:endParaRPr lang="de-DE" sz="2000" dirty="0">
              <a:solidFill>
                <a:schemeClr val="bg1"/>
              </a:solidFill>
            </a:endParaRPr>
          </a:p>
        </p:txBody>
      </p:sp>
      <p:sp>
        <p:nvSpPr>
          <p:cNvPr id="6" name="Textfeld 5"/>
          <p:cNvSpPr txBox="1"/>
          <p:nvPr/>
        </p:nvSpPr>
        <p:spPr>
          <a:xfrm>
            <a:off x="1902603" y="4581128"/>
            <a:ext cx="2808312" cy="400110"/>
          </a:xfrm>
          <a:prstGeom prst="rect">
            <a:avLst/>
          </a:prstGeom>
          <a:noFill/>
        </p:spPr>
        <p:txBody>
          <a:bodyPr wrap="square" rtlCol="0">
            <a:spAutoFit/>
          </a:bodyPr>
          <a:lstStyle/>
          <a:p>
            <a:r>
              <a:rPr lang="de-DE" sz="2000" dirty="0" smtClean="0">
                <a:solidFill>
                  <a:schemeClr val="bg1"/>
                </a:solidFill>
              </a:rPr>
              <a:t>2000 vor Chr.</a:t>
            </a:r>
            <a:endParaRPr lang="de-DE" sz="2000" dirty="0">
              <a:solidFill>
                <a:schemeClr val="bg1"/>
              </a:solidFill>
            </a:endParaRPr>
          </a:p>
        </p:txBody>
      </p:sp>
      <p:sp>
        <p:nvSpPr>
          <p:cNvPr id="7" name="Textfeld 6">
            <a:hlinkClick r:id="" action="ppaction://hlinkshowjump?jump=nextslide"/>
          </p:cNvPr>
          <p:cNvSpPr txBox="1"/>
          <p:nvPr/>
        </p:nvSpPr>
        <p:spPr>
          <a:xfrm>
            <a:off x="5796136" y="4613066"/>
            <a:ext cx="2808312" cy="400110"/>
          </a:xfrm>
          <a:prstGeom prst="rect">
            <a:avLst/>
          </a:prstGeom>
          <a:noFill/>
        </p:spPr>
        <p:txBody>
          <a:bodyPr wrap="square" rtlCol="0">
            <a:spAutoFit/>
          </a:bodyPr>
          <a:lstStyle/>
          <a:p>
            <a:r>
              <a:rPr lang="de-DE" sz="2000" dirty="0" smtClean="0">
                <a:solidFill>
                  <a:schemeClr val="bg1"/>
                </a:solidFill>
              </a:rPr>
              <a:t>200 nach Chr.</a:t>
            </a:r>
          </a:p>
        </p:txBody>
      </p:sp>
      <p:sp>
        <p:nvSpPr>
          <p:cNvPr id="8" name="Textfeld 7">
            <a:hlinkClick r:id="rId4" action="ppaction://hlinksldjump"/>
          </p:cNvPr>
          <p:cNvSpPr txBox="1"/>
          <p:nvPr/>
        </p:nvSpPr>
        <p:spPr>
          <a:xfrm>
            <a:off x="8244408" y="404664"/>
            <a:ext cx="504056" cy="523220"/>
          </a:xfrm>
          <a:prstGeom prst="rect">
            <a:avLst/>
          </a:prstGeom>
          <a:ln/>
        </p:spPr>
        <p:style>
          <a:lnRef idx="0">
            <a:schemeClr val="accent2"/>
          </a:lnRef>
          <a:fillRef idx="3">
            <a:schemeClr val="accent2"/>
          </a:fillRef>
          <a:effectRef idx="3">
            <a:schemeClr val="accent2"/>
          </a:effectRef>
          <a:fontRef idx="minor">
            <a:schemeClr val="lt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de-DE"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de-DE" sz="2800" b="1" dirty="0" smtClean="0">
                <a:ln w="11430"/>
                <a:solidFill>
                  <a:srgbClr val="600000"/>
                </a:solidFill>
                <a:effectLst>
                  <a:outerShdw blurRad="50800" dist="39000" dir="5460000" algn="tl">
                    <a:srgbClr val="000000">
                      <a:alpha val="38000"/>
                    </a:srgbClr>
                  </a:outerShdw>
                </a:effectLst>
              </a:rPr>
              <a:t>?</a:t>
            </a:r>
            <a:endParaRPr lang="de-DE" sz="2800" b="1" dirty="0">
              <a:ln w="11430"/>
              <a:solidFill>
                <a:srgbClr val="600000"/>
              </a:solidFill>
              <a:effectLst>
                <a:outerShdw blurRad="50800" dist="39000" dir="5460000" algn="tl">
                  <a:srgbClr val="000000">
                    <a:alpha val="38000"/>
                  </a:srgbClr>
                </a:outerShdw>
              </a:effectLst>
            </a:endParaRPr>
          </a:p>
        </p:txBody>
      </p:sp>
      <p:sp>
        <p:nvSpPr>
          <p:cNvPr id="4" name="Textfeld 3">
            <a:hlinkClick r:id="rId4" action="ppaction://hlinksldjump"/>
          </p:cNvPr>
          <p:cNvSpPr txBox="1"/>
          <p:nvPr/>
        </p:nvSpPr>
        <p:spPr>
          <a:xfrm>
            <a:off x="5076056" y="3429000"/>
            <a:ext cx="3816424" cy="923330"/>
          </a:xfrm>
          <a:prstGeom prst="rect">
            <a:avLst/>
          </a:prstGeom>
          <a:noFill/>
        </p:spPr>
        <p:txBody>
          <a:bodyPr wrap="square" rtlCol="0">
            <a:spAutoFit/>
          </a:bodyPr>
          <a:lstStyle/>
          <a:p>
            <a:endParaRPr lang="de-DE" dirty="0" smtClean="0"/>
          </a:p>
          <a:p>
            <a:endParaRPr lang="de-DE" dirty="0"/>
          </a:p>
          <a:p>
            <a:endParaRPr lang="de-DE" dirty="0"/>
          </a:p>
        </p:txBody>
      </p:sp>
      <p:sp>
        <p:nvSpPr>
          <p:cNvPr id="9" name="Textfeld 8">
            <a:hlinkClick r:id="rId5" action="ppaction://hlinksldjump"/>
          </p:cNvPr>
          <p:cNvSpPr txBox="1"/>
          <p:nvPr/>
        </p:nvSpPr>
        <p:spPr>
          <a:xfrm>
            <a:off x="1043608" y="4352330"/>
            <a:ext cx="7848872" cy="923330"/>
          </a:xfrm>
          <a:prstGeom prst="rect">
            <a:avLst/>
          </a:prstGeom>
          <a:noFill/>
        </p:spPr>
        <p:txBody>
          <a:bodyPr wrap="square" rtlCol="0">
            <a:spAutoFit/>
          </a:bodyPr>
          <a:lstStyle/>
          <a:p>
            <a:endParaRPr lang="de-DE" dirty="0" smtClean="0"/>
          </a:p>
          <a:p>
            <a:endParaRPr lang="de-DE" dirty="0"/>
          </a:p>
          <a:p>
            <a:endParaRPr lang="de-DE" dirty="0"/>
          </a:p>
        </p:txBody>
      </p:sp>
      <p:sp>
        <p:nvSpPr>
          <p:cNvPr id="11" name="Textfeld 10">
            <a:hlinkClick r:id="rId4" action="ppaction://hlinksldjump"/>
          </p:cNvPr>
          <p:cNvSpPr txBox="1"/>
          <p:nvPr/>
        </p:nvSpPr>
        <p:spPr>
          <a:xfrm>
            <a:off x="5075560" y="3463528"/>
            <a:ext cx="3924436" cy="923330"/>
          </a:xfrm>
          <a:prstGeom prst="rect">
            <a:avLst/>
          </a:prstGeom>
          <a:noFill/>
        </p:spPr>
        <p:txBody>
          <a:bodyPr wrap="square" rtlCol="0">
            <a:spAutoFit/>
          </a:bodyPr>
          <a:lstStyle/>
          <a:p>
            <a:endParaRPr lang="de-DE" dirty="0" smtClean="0"/>
          </a:p>
          <a:p>
            <a:endParaRPr lang="de-DE" dirty="0"/>
          </a:p>
          <a:p>
            <a:endParaRPr lang="de-DE" dirty="0"/>
          </a:p>
        </p:txBody>
      </p:sp>
      <p:sp>
        <p:nvSpPr>
          <p:cNvPr id="12" name="Textfeld 11">
            <a:hlinkClick r:id="rId5" action="ppaction://hlinksldjump"/>
          </p:cNvPr>
          <p:cNvSpPr txBox="1"/>
          <p:nvPr/>
        </p:nvSpPr>
        <p:spPr>
          <a:xfrm>
            <a:off x="1151124" y="3429000"/>
            <a:ext cx="3924436" cy="923330"/>
          </a:xfrm>
          <a:prstGeom prst="rect">
            <a:avLst/>
          </a:prstGeom>
          <a:noFill/>
        </p:spPr>
        <p:txBody>
          <a:bodyPr wrap="square" rtlCol="0">
            <a:spAutoFit/>
          </a:bodyPr>
          <a:lstStyle/>
          <a:p>
            <a:endParaRPr lang="de-DE" dirty="0" smtClean="0"/>
          </a:p>
          <a:p>
            <a:endParaRPr lang="de-DE" dirty="0"/>
          </a:p>
          <a:p>
            <a:endParaRPr lang="de-DE" dirty="0"/>
          </a:p>
        </p:txBody>
      </p:sp>
    </p:spTree>
    <p:extLst>
      <p:ext uri="{BB962C8B-B14F-4D97-AF65-F5344CB8AC3E}">
        <p14:creationId xmlns:p14="http://schemas.microsoft.com/office/powerpoint/2010/main" val="193075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6.2.31\User\Jugendamt\Ministranten\POOL\09 Öffentlichkeitsarbeit und Merchandise\09-01 Onlinemedien\Instagram\Postingplan und Inhalte\Quiz im Juli\Bilder\PowerPoint\Frageprofil Grunddesign.png">
            <a:hlinkClick r:id="" action="ppaction://hlinkshowjump?jump=nextslide"/>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00" y="-27384"/>
            <a:ext cx="9724876" cy="687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2267744" y="1916832"/>
            <a:ext cx="5616624" cy="1292662"/>
          </a:xfrm>
          <a:prstGeom prst="rect">
            <a:avLst/>
          </a:prstGeom>
          <a:noFill/>
        </p:spPr>
        <p:txBody>
          <a:bodyPr wrap="square" rtlCol="0">
            <a:spAutoFit/>
          </a:bodyPr>
          <a:lstStyle/>
          <a:p>
            <a:r>
              <a:rPr lang="de-DE" sz="2000" dirty="0" smtClean="0">
                <a:solidFill>
                  <a:schemeClr val="bg1"/>
                </a:solidFill>
              </a:rPr>
              <a:t>Das erste Buch der Bibel erzählt vom Paradies. Es heißt , darin lag ein wunderschöner Garten. Welchen Namen hatte er?</a:t>
            </a:r>
          </a:p>
          <a:p>
            <a:endParaRPr lang="de-DE" dirty="0">
              <a:solidFill>
                <a:schemeClr val="bg1"/>
              </a:solidFill>
            </a:endParaRPr>
          </a:p>
        </p:txBody>
      </p:sp>
      <p:sp>
        <p:nvSpPr>
          <p:cNvPr id="3" name="Textfeld 2"/>
          <p:cNvSpPr txBox="1"/>
          <p:nvPr/>
        </p:nvSpPr>
        <p:spPr>
          <a:xfrm>
            <a:off x="1907704" y="3645024"/>
            <a:ext cx="2808312" cy="400110"/>
          </a:xfrm>
          <a:prstGeom prst="rect">
            <a:avLst/>
          </a:prstGeom>
          <a:noFill/>
        </p:spPr>
        <p:txBody>
          <a:bodyPr wrap="square" rtlCol="0">
            <a:spAutoFit/>
          </a:bodyPr>
          <a:lstStyle/>
          <a:p>
            <a:r>
              <a:rPr lang="de-DE" sz="2000" dirty="0" err="1" smtClean="0">
                <a:solidFill>
                  <a:schemeClr val="bg1"/>
                </a:solidFill>
              </a:rPr>
              <a:t>Eminem</a:t>
            </a:r>
            <a:endParaRPr lang="de-DE" sz="2000" dirty="0">
              <a:solidFill>
                <a:schemeClr val="bg1"/>
              </a:solidFill>
            </a:endParaRPr>
          </a:p>
        </p:txBody>
      </p:sp>
      <p:sp>
        <p:nvSpPr>
          <p:cNvPr id="5" name="Textfeld 4"/>
          <p:cNvSpPr txBox="1"/>
          <p:nvPr/>
        </p:nvSpPr>
        <p:spPr>
          <a:xfrm>
            <a:off x="5724128" y="3645024"/>
            <a:ext cx="2808312" cy="400110"/>
          </a:xfrm>
          <a:prstGeom prst="rect">
            <a:avLst/>
          </a:prstGeom>
          <a:noFill/>
        </p:spPr>
        <p:txBody>
          <a:bodyPr wrap="square" rtlCol="0">
            <a:spAutoFit/>
          </a:bodyPr>
          <a:lstStyle/>
          <a:p>
            <a:r>
              <a:rPr lang="de-DE" sz="2000" dirty="0" smtClean="0">
                <a:solidFill>
                  <a:schemeClr val="bg1"/>
                </a:solidFill>
              </a:rPr>
              <a:t>Estragon</a:t>
            </a:r>
            <a:endParaRPr lang="de-DE" sz="2000" dirty="0">
              <a:solidFill>
                <a:schemeClr val="bg1"/>
              </a:solidFill>
            </a:endParaRPr>
          </a:p>
        </p:txBody>
      </p:sp>
      <p:sp>
        <p:nvSpPr>
          <p:cNvPr id="6" name="Textfeld 5"/>
          <p:cNvSpPr txBox="1"/>
          <p:nvPr/>
        </p:nvSpPr>
        <p:spPr>
          <a:xfrm>
            <a:off x="1902603" y="4581128"/>
            <a:ext cx="2808312" cy="400110"/>
          </a:xfrm>
          <a:prstGeom prst="rect">
            <a:avLst/>
          </a:prstGeom>
          <a:noFill/>
        </p:spPr>
        <p:txBody>
          <a:bodyPr wrap="square" rtlCol="0">
            <a:spAutoFit/>
          </a:bodyPr>
          <a:lstStyle/>
          <a:p>
            <a:r>
              <a:rPr lang="de-DE" sz="2000" dirty="0" smtClean="0">
                <a:solidFill>
                  <a:schemeClr val="bg1"/>
                </a:solidFill>
              </a:rPr>
              <a:t>Edeka</a:t>
            </a:r>
            <a:endParaRPr lang="de-DE" sz="2000" dirty="0">
              <a:solidFill>
                <a:schemeClr val="bg1"/>
              </a:solidFill>
            </a:endParaRPr>
          </a:p>
        </p:txBody>
      </p:sp>
      <p:sp>
        <p:nvSpPr>
          <p:cNvPr id="7" name="Textfeld 6">
            <a:hlinkClick r:id="" action="ppaction://hlinkshowjump?jump=nextslide"/>
          </p:cNvPr>
          <p:cNvSpPr txBox="1"/>
          <p:nvPr/>
        </p:nvSpPr>
        <p:spPr>
          <a:xfrm>
            <a:off x="5796136" y="4613066"/>
            <a:ext cx="2808312" cy="400110"/>
          </a:xfrm>
          <a:prstGeom prst="rect">
            <a:avLst/>
          </a:prstGeom>
          <a:noFill/>
        </p:spPr>
        <p:txBody>
          <a:bodyPr wrap="square" rtlCol="0">
            <a:spAutoFit/>
          </a:bodyPr>
          <a:lstStyle/>
          <a:p>
            <a:r>
              <a:rPr lang="de-DE" sz="2000" dirty="0" smtClean="0">
                <a:solidFill>
                  <a:schemeClr val="bg1"/>
                </a:solidFill>
              </a:rPr>
              <a:t>Eden</a:t>
            </a:r>
          </a:p>
        </p:txBody>
      </p:sp>
      <p:sp>
        <p:nvSpPr>
          <p:cNvPr id="8" name="Textfeld 7">
            <a:hlinkClick r:id="rId4" action="ppaction://hlinksldjump"/>
          </p:cNvPr>
          <p:cNvSpPr txBox="1"/>
          <p:nvPr/>
        </p:nvSpPr>
        <p:spPr>
          <a:xfrm>
            <a:off x="8244408" y="404664"/>
            <a:ext cx="504056" cy="523220"/>
          </a:xfrm>
          <a:prstGeom prst="rect">
            <a:avLst/>
          </a:prstGeom>
          <a:ln/>
        </p:spPr>
        <p:style>
          <a:lnRef idx="0">
            <a:schemeClr val="accent2"/>
          </a:lnRef>
          <a:fillRef idx="3">
            <a:schemeClr val="accent2"/>
          </a:fillRef>
          <a:effectRef idx="3">
            <a:schemeClr val="accent2"/>
          </a:effectRef>
          <a:fontRef idx="minor">
            <a:schemeClr val="lt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de-DE"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de-DE" sz="2800" b="1" dirty="0" smtClean="0">
                <a:ln w="11430"/>
                <a:solidFill>
                  <a:srgbClr val="600000"/>
                </a:solidFill>
                <a:effectLst>
                  <a:outerShdw blurRad="50800" dist="39000" dir="5460000" algn="tl">
                    <a:srgbClr val="000000">
                      <a:alpha val="38000"/>
                    </a:srgbClr>
                  </a:outerShdw>
                </a:effectLst>
              </a:rPr>
              <a:t>?</a:t>
            </a:r>
            <a:endParaRPr lang="de-DE" sz="2800" b="1" dirty="0">
              <a:ln w="11430"/>
              <a:solidFill>
                <a:srgbClr val="600000"/>
              </a:solidFill>
              <a:effectLst>
                <a:outerShdw blurRad="50800" dist="39000" dir="5460000" algn="tl">
                  <a:srgbClr val="000000">
                    <a:alpha val="38000"/>
                  </a:srgbClr>
                </a:outerShdw>
              </a:effectLst>
            </a:endParaRPr>
          </a:p>
        </p:txBody>
      </p:sp>
      <p:sp>
        <p:nvSpPr>
          <p:cNvPr id="4" name="Textfeld 3">
            <a:hlinkClick r:id="rId4" action="ppaction://hlinksldjump"/>
          </p:cNvPr>
          <p:cNvSpPr txBox="1"/>
          <p:nvPr/>
        </p:nvSpPr>
        <p:spPr>
          <a:xfrm>
            <a:off x="5076056" y="4365104"/>
            <a:ext cx="3888432" cy="923330"/>
          </a:xfrm>
          <a:prstGeom prst="rect">
            <a:avLst/>
          </a:prstGeom>
          <a:noFill/>
        </p:spPr>
        <p:txBody>
          <a:bodyPr wrap="square" rtlCol="0">
            <a:spAutoFit/>
          </a:bodyPr>
          <a:lstStyle/>
          <a:p>
            <a:endParaRPr lang="de-DE" dirty="0" smtClean="0"/>
          </a:p>
          <a:p>
            <a:endParaRPr lang="de-DE" dirty="0"/>
          </a:p>
          <a:p>
            <a:endParaRPr lang="de-DE" dirty="0"/>
          </a:p>
        </p:txBody>
      </p:sp>
      <p:sp>
        <p:nvSpPr>
          <p:cNvPr id="9" name="Textfeld 8">
            <a:hlinkClick r:id="rId5" action="ppaction://hlinksldjump"/>
          </p:cNvPr>
          <p:cNvSpPr txBox="1"/>
          <p:nvPr/>
        </p:nvSpPr>
        <p:spPr>
          <a:xfrm>
            <a:off x="1043608" y="3410616"/>
            <a:ext cx="8100392" cy="923330"/>
          </a:xfrm>
          <a:prstGeom prst="rect">
            <a:avLst/>
          </a:prstGeom>
          <a:noFill/>
        </p:spPr>
        <p:txBody>
          <a:bodyPr wrap="square" rtlCol="0">
            <a:spAutoFit/>
          </a:bodyPr>
          <a:lstStyle/>
          <a:p>
            <a:endParaRPr lang="de-DE" dirty="0" smtClean="0"/>
          </a:p>
          <a:p>
            <a:endParaRPr lang="de-DE" dirty="0"/>
          </a:p>
          <a:p>
            <a:endParaRPr lang="de-DE" dirty="0"/>
          </a:p>
        </p:txBody>
      </p:sp>
      <p:sp>
        <p:nvSpPr>
          <p:cNvPr id="11" name="Textfeld 10">
            <a:hlinkClick r:id="rId5" action="ppaction://hlinksldjump"/>
          </p:cNvPr>
          <p:cNvSpPr txBox="1"/>
          <p:nvPr/>
        </p:nvSpPr>
        <p:spPr>
          <a:xfrm>
            <a:off x="1043608" y="4365104"/>
            <a:ext cx="4032448" cy="923330"/>
          </a:xfrm>
          <a:prstGeom prst="rect">
            <a:avLst/>
          </a:prstGeom>
          <a:noFill/>
        </p:spPr>
        <p:txBody>
          <a:bodyPr wrap="square" rtlCol="0">
            <a:spAutoFit/>
          </a:bodyPr>
          <a:lstStyle/>
          <a:p>
            <a:endParaRPr lang="de-DE" dirty="0" smtClean="0"/>
          </a:p>
          <a:p>
            <a:endParaRPr lang="de-DE" dirty="0"/>
          </a:p>
          <a:p>
            <a:endParaRPr lang="de-DE" dirty="0"/>
          </a:p>
        </p:txBody>
      </p:sp>
    </p:spTree>
    <p:extLst>
      <p:ext uri="{BB962C8B-B14F-4D97-AF65-F5344CB8AC3E}">
        <p14:creationId xmlns:p14="http://schemas.microsoft.com/office/powerpoint/2010/main" val="17877864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1400" y="-26911"/>
            <a:ext cx="9724876" cy="6875054"/>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2267744" y="2175828"/>
            <a:ext cx="5616624" cy="677108"/>
          </a:xfrm>
          <a:prstGeom prst="rect">
            <a:avLst/>
          </a:prstGeom>
          <a:noFill/>
        </p:spPr>
        <p:txBody>
          <a:bodyPr wrap="square" rtlCol="0">
            <a:spAutoFit/>
          </a:bodyPr>
          <a:lstStyle/>
          <a:p>
            <a:r>
              <a:rPr lang="de-DE" sz="2000" dirty="0" smtClean="0">
                <a:solidFill>
                  <a:schemeClr val="bg1"/>
                </a:solidFill>
              </a:rPr>
              <a:t>Was bedeutet das Wort „Kommunion“ übersetzt?</a:t>
            </a:r>
          </a:p>
          <a:p>
            <a:endParaRPr lang="de-DE" dirty="0">
              <a:solidFill>
                <a:schemeClr val="bg1"/>
              </a:solidFill>
            </a:endParaRPr>
          </a:p>
        </p:txBody>
      </p:sp>
      <p:sp>
        <p:nvSpPr>
          <p:cNvPr id="3" name="Textfeld 2"/>
          <p:cNvSpPr txBox="1"/>
          <p:nvPr/>
        </p:nvSpPr>
        <p:spPr>
          <a:xfrm>
            <a:off x="1907704" y="3645024"/>
            <a:ext cx="2808312" cy="400110"/>
          </a:xfrm>
          <a:prstGeom prst="rect">
            <a:avLst/>
          </a:prstGeom>
          <a:noFill/>
        </p:spPr>
        <p:txBody>
          <a:bodyPr wrap="square" rtlCol="0">
            <a:spAutoFit/>
          </a:bodyPr>
          <a:lstStyle/>
          <a:p>
            <a:r>
              <a:rPr lang="de-DE" sz="2000" dirty="0" smtClean="0">
                <a:solidFill>
                  <a:schemeClr val="bg1"/>
                </a:solidFill>
              </a:rPr>
              <a:t>Gottesdient</a:t>
            </a:r>
            <a:endParaRPr lang="de-DE" sz="2000" dirty="0">
              <a:solidFill>
                <a:schemeClr val="bg1"/>
              </a:solidFill>
            </a:endParaRPr>
          </a:p>
        </p:txBody>
      </p:sp>
      <p:sp>
        <p:nvSpPr>
          <p:cNvPr id="5" name="Textfeld 4"/>
          <p:cNvSpPr txBox="1"/>
          <p:nvPr/>
        </p:nvSpPr>
        <p:spPr>
          <a:xfrm>
            <a:off x="5724128" y="3645024"/>
            <a:ext cx="2808312" cy="400110"/>
          </a:xfrm>
          <a:prstGeom prst="rect">
            <a:avLst/>
          </a:prstGeom>
          <a:noFill/>
        </p:spPr>
        <p:txBody>
          <a:bodyPr wrap="square" rtlCol="0">
            <a:spAutoFit/>
          </a:bodyPr>
          <a:lstStyle/>
          <a:p>
            <a:r>
              <a:rPr lang="de-DE" sz="2000" dirty="0" smtClean="0">
                <a:solidFill>
                  <a:schemeClr val="bg1"/>
                </a:solidFill>
              </a:rPr>
              <a:t>Brot</a:t>
            </a:r>
            <a:endParaRPr lang="de-DE" sz="2000" dirty="0">
              <a:solidFill>
                <a:schemeClr val="bg1"/>
              </a:solidFill>
            </a:endParaRPr>
          </a:p>
        </p:txBody>
      </p:sp>
      <p:sp>
        <p:nvSpPr>
          <p:cNvPr id="6" name="Textfeld 5"/>
          <p:cNvSpPr txBox="1"/>
          <p:nvPr/>
        </p:nvSpPr>
        <p:spPr>
          <a:xfrm>
            <a:off x="1902603" y="4581128"/>
            <a:ext cx="2808312" cy="400110"/>
          </a:xfrm>
          <a:prstGeom prst="rect">
            <a:avLst/>
          </a:prstGeom>
          <a:noFill/>
        </p:spPr>
        <p:txBody>
          <a:bodyPr wrap="square" rtlCol="0">
            <a:spAutoFit/>
          </a:bodyPr>
          <a:lstStyle/>
          <a:p>
            <a:r>
              <a:rPr lang="de-DE" sz="2000" dirty="0" smtClean="0">
                <a:solidFill>
                  <a:schemeClr val="bg1"/>
                </a:solidFill>
              </a:rPr>
              <a:t>Segen</a:t>
            </a:r>
            <a:endParaRPr lang="de-DE" sz="2000" dirty="0">
              <a:solidFill>
                <a:schemeClr val="bg1"/>
              </a:solidFill>
            </a:endParaRPr>
          </a:p>
        </p:txBody>
      </p:sp>
      <p:sp>
        <p:nvSpPr>
          <p:cNvPr id="7" name="Textfeld 6">
            <a:hlinkClick r:id="" action="ppaction://hlinkshowjump?jump=nextslide"/>
          </p:cNvPr>
          <p:cNvSpPr txBox="1"/>
          <p:nvPr/>
        </p:nvSpPr>
        <p:spPr>
          <a:xfrm>
            <a:off x="5796136" y="4613066"/>
            <a:ext cx="2808312" cy="400110"/>
          </a:xfrm>
          <a:prstGeom prst="rect">
            <a:avLst/>
          </a:prstGeom>
          <a:noFill/>
        </p:spPr>
        <p:txBody>
          <a:bodyPr wrap="square" rtlCol="0">
            <a:spAutoFit/>
          </a:bodyPr>
          <a:lstStyle/>
          <a:p>
            <a:r>
              <a:rPr lang="de-DE" sz="2000" dirty="0" smtClean="0">
                <a:solidFill>
                  <a:schemeClr val="bg1"/>
                </a:solidFill>
              </a:rPr>
              <a:t>Gemeinschaft</a:t>
            </a:r>
          </a:p>
        </p:txBody>
      </p:sp>
      <p:sp>
        <p:nvSpPr>
          <p:cNvPr id="4" name="Textfeld 3"/>
          <p:cNvSpPr txBox="1"/>
          <p:nvPr/>
        </p:nvSpPr>
        <p:spPr>
          <a:xfrm>
            <a:off x="755576" y="5229200"/>
            <a:ext cx="8424936" cy="1569660"/>
          </a:xfrm>
          <a:prstGeom prst="rect">
            <a:avLst/>
          </a:prstGeom>
          <a:noFill/>
        </p:spPr>
        <p:txBody>
          <a:bodyPr wrap="square" rtlCol="0">
            <a:spAutoFit/>
          </a:bodyPr>
          <a:lstStyle/>
          <a:p>
            <a:r>
              <a:rPr lang="de-DE" sz="2400" b="1" dirty="0" smtClean="0">
                <a:solidFill>
                  <a:srgbClr val="881C2B"/>
                </a:solidFill>
              </a:rPr>
              <a:t>Das lateinische Wort „</a:t>
            </a:r>
            <a:r>
              <a:rPr lang="de-DE" sz="2400" b="1" dirty="0" err="1" smtClean="0">
                <a:solidFill>
                  <a:srgbClr val="881C2B"/>
                </a:solidFill>
              </a:rPr>
              <a:t>communio</a:t>
            </a:r>
            <a:r>
              <a:rPr lang="de-DE" sz="2400" b="1" dirty="0" smtClean="0">
                <a:solidFill>
                  <a:srgbClr val="881C2B"/>
                </a:solidFill>
              </a:rPr>
              <a:t>“ bedeutet „Gemeinschaft“. Aber nicht nur in der Kirche sondern auch im Alltag begegnet uns das Wort. Zum Beispiel wenn wir von „Kommunikation“ sprechen.</a:t>
            </a:r>
            <a:endParaRPr lang="de-DE" sz="2400" b="1" dirty="0">
              <a:solidFill>
                <a:srgbClr val="881C2B"/>
              </a:solidFill>
            </a:endParaRPr>
          </a:p>
        </p:txBody>
      </p:sp>
      <p:sp>
        <p:nvSpPr>
          <p:cNvPr id="8" name="Textfeld 7">
            <a:hlinkClick r:id="rId3" action="ppaction://hlinksldjump"/>
          </p:cNvPr>
          <p:cNvSpPr txBox="1"/>
          <p:nvPr/>
        </p:nvSpPr>
        <p:spPr>
          <a:xfrm>
            <a:off x="-539374" y="-236537"/>
            <a:ext cx="10729192" cy="7294305"/>
          </a:xfrm>
          <a:prstGeom prst="rect">
            <a:avLst/>
          </a:prstGeom>
          <a:noFill/>
        </p:spPr>
        <p:txBody>
          <a:bodyPr wrap="square" rtlCol="0">
            <a:spAutoFit/>
          </a:bodyPr>
          <a:lstStyle/>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endParaRPr lang="de-DE" dirty="0"/>
          </a:p>
        </p:txBody>
      </p:sp>
    </p:spTree>
    <p:extLst>
      <p:ext uri="{BB962C8B-B14F-4D97-AF65-F5344CB8AC3E}">
        <p14:creationId xmlns:p14="http://schemas.microsoft.com/office/powerpoint/2010/main" val="6077230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1400" y="-26911"/>
            <a:ext cx="9724875" cy="6875054"/>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2267744" y="2060848"/>
            <a:ext cx="5616624" cy="984885"/>
          </a:xfrm>
          <a:prstGeom prst="rect">
            <a:avLst/>
          </a:prstGeom>
          <a:noFill/>
        </p:spPr>
        <p:txBody>
          <a:bodyPr wrap="square" rtlCol="0">
            <a:spAutoFit/>
          </a:bodyPr>
          <a:lstStyle/>
          <a:p>
            <a:r>
              <a:rPr lang="de-DE" sz="2000" dirty="0" smtClean="0">
                <a:solidFill>
                  <a:schemeClr val="bg1"/>
                </a:solidFill>
              </a:rPr>
              <a:t>Wie heißt es, wenn mehrere Priester am Altar gemeinsam Eucharistie feiern?</a:t>
            </a:r>
          </a:p>
          <a:p>
            <a:endParaRPr lang="de-DE" dirty="0">
              <a:solidFill>
                <a:schemeClr val="bg1"/>
              </a:solidFill>
            </a:endParaRPr>
          </a:p>
        </p:txBody>
      </p:sp>
      <p:sp>
        <p:nvSpPr>
          <p:cNvPr id="3" name="Textfeld 2"/>
          <p:cNvSpPr txBox="1"/>
          <p:nvPr/>
        </p:nvSpPr>
        <p:spPr>
          <a:xfrm>
            <a:off x="1907704" y="3645024"/>
            <a:ext cx="2808312" cy="400110"/>
          </a:xfrm>
          <a:prstGeom prst="rect">
            <a:avLst/>
          </a:prstGeom>
          <a:noFill/>
        </p:spPr>
        <p:txBody>
          <a:bodyPr wrap="square" rtlCol="0">
            <a:spAutoFit/>
          </a:bodyPr>
          <a:lstStyle/>
          <a:p>
            <a:r>
              <a:rPr lang="de-DE" sz="2000" dirty="0" smtClean="0">
                <a:solidFill>
                  <a:schemeClr val="bg1"/>
                </a:solidFill>
              </a:rPr>
              <a:t>Konzelebration</a:t>
            </a:r>
            <a:endParaRPr lang="de-DE" sz="2000" dirty="0">
              <a:solidFill>
                <a:schemeClr val="bg1"/>
              </a:solidFill>
            </a:endParaRPr>
          </a:p>
        </p:txBody>
      </p:sp>
      <p:sp>
        <p:nvSpPr>
          <p:cNvPr id="5" name="Textfeld 4"/>
          <p:cNvSpPr txBox="1"/>
          <p:nvPr/>
        </p:nvSpPr>
        <p:spPr>
          <a:xfrm>
            <a:off x="5724128" y="3645024"/>
            <a:ext cx="2808312" cy="400110"/>
          </a:xfrm>
          <a:prstGeom prst="rect">
            <a:avLst/>
          </a:prstGeom>
          <a:noFill/>
        </p:spPr>
        <p:txBody>
          <a:bodyPr wrap="square" rtlCol="0">
            <a:spAutoFit/>
          </a:bodyPr>
          <a:lstStyle/>
          <a:p>
            <a:r>
              <a:rPr lang="de-DE" sz="2000" dirty="0" smtClean="0">
                <a:solidFill>
                  <a:schemeClr val="bg1"/>
                </a:solidFill>
              </a:rPr>
              <a:t>Konsistorium</a:t>
            </a:r>
            <a:endParaRPr lang="de-DE" sz="2000" dirty="0">
              <a:solidFill>
                <a:schemeClr val="bg1"/>
              </a:solidFill>
            </a:endParaRPr>
          </a:p>
        </p:txBody>
      </p:sp>
      <p:sp>
        <p:nvSpPr>
          <p:cNvPr id="6" name="Textfeld 5"/>
          <p:cNvSpPr txBox="1"/>
          <p:nvPr/>
        </p:nvSpPr>
        <p:spPr>
          <a:xfrm>
            <a:off x="1902603" y="4581128"/>
            <a:ext cx="2808312" cy="400110"/>
          </a:xfrm>
          <a:prstGeom prst="rect">
            <a:avLst/>
          </a:prstGeom>
          <a:noFill/>
        </p:spPr>
        <p:txBody>
          <a:bodyPr wrap="square" rtlCol="0">
            <a:spAutoFit/>
          </a:bodyPr>
          <a:lstStyle/>
          <a:p>
            <a:r>
              <a:rPr lang="de-DE" sz="2000" dirty="0" smtClean="0">
                <a:solidFill>
                  <a:schemeClr val="bg1"/>
                </a:solidFill>
              </a:rPr>
              <a:t>Kontemplation</a:t>
            </a:r>
            <a:endParaRPr lang="de-DE" sz="2000" dirty="0">
              <a:solidFill>
                <a:schemeClr val="bg1"/>
              </a:solidFill>
            </a:endParaRPr>
          </a:p>
        </p:txBody>
      </p:sp>
      <p:sp>
        <p:nvSpPr>
          <p:cNvPr id="7" name="Textfeld 6">
            <a:hlinkClick r:id="" action="ppaction://hlinkshowjump?jump=nextslide"/>
          </p:cNvPr>
          <p:cNvSpPr txBox="1"/>
          <p:nvPr/>
        </p:nvSpPr>
        <p:spPr>
          <a:xfrm>
            <a:off x="5796136" y="4613066"/>
            <a:ext cx="2808312" cy="400110"/>
          </a:xfrm>
          <a:prstGeom prst="rect">
            <a:avLst/>
          </a:prstGeom>
          <a:noFill/>
        </p:spPr>
        <p:txBody>
          <a:bodyPr wrap="square" rtlCol="0">
            <a:spAutoFit/>
          </a:bodyPr>
          <a:lstStyle/>
          <a:p>
            <a:r>
              <a:rPr lang="de-DE" sz="2000" dirty="0" smtClean="0">
                <a:solidFill>
                  <a:schemeClr val="bg1"/>
                </a:solidFill>
              </a:rPr>
              <a:t>Kongregation</a:t>
            </a:r>
          </a:p>
        </p:txBody>
      </p:sp>
      <p:sp>
        <p:nvSpPr>
          <p:cNvPr id="4" name="Textfeld 3"/>
          <p:cNvSpPr txBox="1"/>
          <p:nvPr/>
        </p:nvSpPr>
        <p:spPr>
          <a:xfrm>
            <a:off x="755576" y="5229200"/>
            <a:ext cx="8424936" cy="1200329"/>
          </a:xfrm>
          <a:prstGeom prst="rect">
            <a:avLst/>
          </a:prstGeom>
          <a:noFill/>
        </p:spPr>
        <p:txBody>
          <a:bodyPr wrap="square" rtlCol="0">
            <a:spAutoFit/>
          </a:bodyPr>
          <a:lstStyle/>
          <a:p>
            <a:r>
              <a:rPr lang="de-DE" sz="2400" b="1" dirty="0" smtClean="0">
                <a:solidFill>
                  <a:srgbClr val="881C2B"/>
                </a:solidFill>
              </a:rPr>
              <a:t>Konzelebration kommt ebenfalls aus dem lateinischen. Das Wörtchen „</a:t>
            </a:r>
            <a:r>
              <a:rPr lang="de-DE" sz="2400" b="1" dirty="0" err="1" smtClean="0">
                <a:solidFill>
                  <a:srgbClr val="881C2B"/>
                </a:solidFill>
              </a:rPr>
              <a:t>con</a:t>
            </a:r>
            <a:r>
              <a:rPr lang="de-DE" sz="2400" b="1" dirty="0" smtClean="0">
                <a:solidFill>
                  <a:srgbClr val="881C2B"/>
                </a:solidFill>
              </a:rPr>
              <a:t>“ bedeutet so viel wie „zusammen“, „</a:t>
            </a:r>
            <a:r>
              <a:rPr lang="de-DE" sz="2400" b="1" dirty="0" err="1" smtClean="0">
                <a:solidFill>
                  <a:srgbClr val="881C2B"/>
                </a:solidFill>
              </a:rPr>
              <a:t>celebrare</a:t>
            </a:r>
            <a:r>
              <a:rPr lang="de-DE" sz="2400" b="1" dirty="0" smtClean="0">
                <a:solidFill>
                  <a:srgbClr val="881C2B"/>
                </a:solidFill>
              </a:rPr>
              <a:t>“ ist ein Verb und bedeutet übersetzt „feiern“.</a:t>
            </a:r>
            <a:endParaRPr lang="de-DE" sz="2400" b="1" dirty="0">
              <a:solidFill>
                <a:srgbClr val="881C2B"/>
              </a:solidFill>
            </a:endParaRPr>
          </a:p>
        </p:txBody>
      </p:sp>
      <p:sp>
        <p:nvSpPr>
          <p:cNvPr id="9" name="Textfeld 8">
            <a:hlinkClick r:id="rId3" action="ppaction://hlinksldjump"/>
          </p:cNvPr>
          <p:cNvSpPr txBox="1"/>
          <p:nvPr/>
        </p:nvSpPr>
        <p:spPr>
          <a:xfrm>
            <a:off x="-252536" y="-26911"/>
            <a:ext cx="10729192" cy="7294305"/>
          </a:xfrm>
          <a:prstGeom prst="rect">
            <a:avLst/>
          </a:prstGeom>
          <a:noFill/>
        </p:spPr>
        <p:txBody>
          <a:bodyPr wrap="square" rtlCol="0">
            <a:spAutoFit/>
          </a:bodyPr>
          <a:lstStyle/>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endParaRPr lang="de-DE" dirty="0"/>
          </a:p>
        </p:txBody>
      </p:sp>
    </p:spTree>
    <p:extLst>
      <p:ext uri="{BB962C8B-B14F-4D97-AF65-F5344CB8AC3E}">
        <p14:creationId xmlns:p14="http://schemas.microsoft.com/office/powerpoint/2010/main" val="15510876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1400" y="-26911"/>
            <a:ext cx="9724875" cy="6875053"/>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2267744" y="2060848"/>
            <a:ext cx="5616624" cy="984885"/>
          </a:xfrm>
          <a:prstGeom prst="rect">
            <a:avLst/>
          </a:prstGeom>
          <a:noFill/>
        </p:spPr>
        <p:txBody>
          <a:bodyPr wrap="square" rtlCol="0">
            <a:spAutoFit/>
          </a:bodyPr>
          <a:lstStyle/>
          <a:p>
            <a:r>
              <a:rPr lang="de-DE" sz="2000" dirty="0" smtClean="0">
                <a:solidFill>
                  <a:schemeClr val="bg1"/>
                </a:solidFill>
              </a:rPr>
              <a:t>Wie heißt der Tisch, auf dem Wasser und Wein stehen?</a:t>
            </a:r>
          </a:p>
          <a:p>
            <a:endParaRPr lang="de-DE" dirty="0">
              <a:solidFill>
                <a:schemeClr val="bg1"/>
              </a:solidFill>
            </a:endParaRPr>
          </a:p>
        </p:txBody>
      </p:sp>
      <p:sp>
        <p:nvSpPr>
          <p:cNvPr id="3" name="Textfeld 2"/>
          <p:cNvSpPr txBox="1"/>
          <p:nvPr/>
        </p:nvSpPr>
        <p:spPr>
          <a:xfrm>
            <a:off x="1907704" y="3645024"/>
            <a:ext cx="2808312" cy="400110"/>
          </a:xfrm>
          <a:prstGeom prst="rect">
            <a:avLst/>
          </a:prstGeom>
          <a:noFill/>
        </p:spPr>
        <p:txBody>
          <a:bodyPr wrap="square" rtlCol="0">
            <a:spAutoFit/>
          </a:bodyPr>
          <a:lstStyle/>
          <a:p>
            <a:r>
              <a:rPr lang="de-DE" sz="2000" dirty="0" smtClean="0">
                <a:solidFill>
                  <a:schemeClr val="bg1"/>
                </a:solidFill>
              </a:rPr>
              <a:t>Sideboard</a:t>
            </a:r>
            <a:endParaRPr lang="de-DE" sz="2000" dirty="0">
              <a:solidFill>
                <a:schemeClr val="bg1"/>
              </a:solidFill>
            </a:endParaRPr>
          </a:p>
        </p:txBody>
      </p:sp>
      <p:sp>
        <p:nvSpPr>
          <p:cNvPr id="5" name="Textfeld 4"/>
          <p:cNvSpPr txBox="1"/>
          <p:nvPr/>
        </p:nvSpPr>
        <p:spPr>
          <a:xfrm>
            <a:off x="5724128" y="3645024"/>
            <a:ext cx="2808312" cy="400110"/>
          </a:xfrm>
          <a:prstGeom prst="rect">
            <a:avLst/>
          </a:prstGeom>
          <a:noFill/>
        </p:spPr>
        <p:txBody>
          <a:bodyPr wrap="square" rtlCol="0">
            <a:spAutoFit/>
          </a:bodyPr>
          <a:lstStyle/>
          <a:p>
            <a:r>
              <a:rPr lang="de-DE" sz="2000" dirty="0" smtClean="0">
                <a:solidFill>
                  <a:schemeClr val="bg1"/>
                </a:solidFill>
              </a:rPr>
              <a:t>Kredenz</a:t>
            </a:r>
            <a:endParaRPr lang="de-DE" sz="2000" dirty="0">
              <a:solidFill>
                <a:schemeClr val="bg1"/>
              </a:solidFill>
            </a:endParaRPr>
          </a:p>
        </p:txBody>
      </p:sp>
      <p:sp>
        <p:nvSpPr>
          <p:cNvPr id="6" name="Textfeld 5"/>
          <p:cNvSpPr txBox="1"/>
          <p:nvPr/>
        </p:nvSpPr>
        <p:spPr>
          <a:xfrm>
            <a:off x="1902603" y="4581128"/>
            <a:ext cx="2808312" cy="400110"/>
          </a:xfrm>
          <a:prstGeom prst="rect">
            <a:avLst/>
          </a:prstGeom>
          <a:noFill/>
        </p:spPr>
        <p:txBody>
          <a:bodyPr wrap="square" rtlCol="0">
            <a:spAutoFit/>
          </a:bodyPr>
          <a:lstStyle/>
          <a:p>
            <a:r>
              <a:rPr lang="de-DE" sz="2000" dirty="0" smtClean="0">
                <a:solidFill>
                  <a:schemeClr val="bg1"/>
                </a:solidFill>
              </a:rPr>
              <a:t>Serviertisch</a:t>
            </a:r>
            <a:endParaRPr lang="de-DE" sz="2000" dirty="0">
              <a:solidFill>
                <a:schemeClr val="bg1"/>
              </a:solidFill>
            </a:endParaRPr>
          </a:p>
        </p:txBody>
      </p:sp>
      <p:sp>
        <p:nvSpPr>
          <p:cNvPr id="7" name="Textfeld 6">
            <a:hlinkClick r:id="" action="ppaction://hlinkshowjump?jump=nextslide"/>
          </p:cNvPr>
          <p:cNvSpPr txBox="1"/>
          <p:nvPr/>
        </p:nvSpPr>
        <p:spPr>
          <a:xfrm>
            <a:off x="5796136" y="4613066"/>
            <a:ext cx="2808312" cy="400110"/>
          </a:xfrm>
          <a:prstGeom prst="rect">
            <a:avLst/>
          </a:prstGeom>
          <a:noFill/>
        </p:spPr>
        <p:txBody>
          <a:bodyPr wrap="square" rtlCol="0">
            <a:spAutoFit/>
          </a:bodyPr>
          <a:lstStyle/>
          <a:p>
            <a:r>
              <a:rPr lang="de-DE" sz="2000" dirty="0" smtClean="0">
                <a:solidFill>
                  <a:schemeClr val="bg1"/>
                </a:solidFill>
              </a:rPr>
              <a:t>Tablett</a:t>
            </a:r>
          </a:p>
        </p:txBody>
      </p:sp>
      <p:sp>
        <p:nvSpPr>
          <p:cNvPr id="4" name="Textfeld 3"/>
          <p:cNvSpPr txBox="1"/>
          <p:nvPr/>
        </p:nvSpPr>
        <p:spPr>
          <a:xfrm>
            <a:off x="755576" y="5229200"/>
            <a:ext cx="8424936" cy="1200329"/>
          </a:xfrm>
          <a:prstGeom prst="rect">
            <a:avLst/>
          </a:prstGeom>
          <a:noFill/>
        </p:spPr>
        <p:txBody>
          <a:bodyPr wrap="square" rtlCol="0">
            <a:spAutoFit/>
          </a:bodyPr>
          <a:lstStyle/>
          <a:p>
            <a:r>
              <a:rPr lang="de-DE" sz="2400" b="1" dirty="0" smtClean="0">
                <a:solidFill>
                  <a:srgbClr val="881C2B"/>
                </a:solidFill>
              </a:rPr>
              <a:t>Die Kredenz oder der „Gabentisch“ ist oft mit einem weißen Tuch bedeckt und wird für die Bereithaltung von Wein, Wasser und Hostien verwendet.</a:t>
            </a:r>
            <a:endParaRPr lang="de-DE" sz="2400" b="1" dirty="0">
              <a:solidFill>
                <a:srgbClr val="881C2B"/>
              </a:solidFill>
            </a:endParaRPr>
          </a:p>
        </p:txBody>
      </p:sp>
      <p:sp>
        <p:nvSpPr>
          <p:cNvPr id="9" name="Rechteck 8">
            <a:hlinkClick r:id="rId3" action="ppaction://hlinksldjump"/>
          </p:cNvPr>
          <p:cNvSpPr/>
          <p:nvPr/>
        </p:nvSpPr>
        <p:spPr>
          <a:xfrm>
            <a:off x="-180528" y="-171400"/>
            <a:ext cx="10081120" cy="72728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6203386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1400" y="-26911"/>
            <a:ext cx="9724875" cy="6875054"/>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2267744" y="2060848"/>
            <a:ext cx="5616624" cy="984885"/>
          </a:xfrm>
          <a:prstGeom prst="rect">
            <a:avLst/>
          </a:prstGeom>
          <a:noFill/>
        </p:spPr>
        <p:txBody>
          <a:bodyPr wrap="square" rtlCol="0">
            <a:spAutoFit/>
          </a:bodyPr>
          <a:lstStyle/>
          <a:p>
            <a:r>
              <a:rPr lang="de-DE" sz="2000" dirty="0" smtClean="0">
                <a:solidFill>
                  <a:schemeClr val="bg1"/>
                </a:solidFill>
              </a:rPr>
              <a:t>Wie lautet der Fachbegriff für die Leuchter, die zum Einzug / Auszug und Evangelium getragen werden?</a:t>
            </a:r>
          </a:p>
          <a:p>
            <a:endParaRPr lang="de-DE" dirty="0">
              <a:solidFill>
                <a:schemeClr val="bg1"/>
              </a:solidFill>
            </a:endParaRPr>
          </a:p>
        </p:txBody>
      </p:sp>
      <p:sp>
        <p:nvSpPr>
          <p:cNvPr id="3" name="Textfeld 2"/>
          <p:cNvSpPr txBox="1"/>
          <p:nvPr/>
        </p:nvSpPr>
        <p:spPr>
          <a:xfrm>
            <a:off x="1907704" y="3645024"/>
            <a:ext cx="2808312" cy="400110"/>
          </a:xfrm>
          <a:prstGeom prst="rect">
            <a:avLst/>
          </a:prstGeom>
          <a:noFill/>
        </p:spPr>
        <p:txBody>
          <a:bodyPr wrap="square" rtlCol="0">
            <a:spAutoFit/>
          </a:bodyPr>
          <a:lstStyle/>
          <a:p>
            <a:r>
              <a:rPr lang="de-DE" sz="2000" dirty="0" smtClean="0">
                <a:solidFill>
                  <a:schemeClr val="bg1"/>
                </a:solidFill>
              </a:rPr>
              <a:t>Flambeau(x)</a:t>
            </a:r>
            <a:endParaRPr lang="de-DE" sz="2000" dirty="0">
              <a:solidFill>
                <a:schemeClr val="bg1"/>
              </a:solidFill>
            </a:endParaRPr>
          </a:p>
        </p:txBody>
      </p:sp>
      <p:sp>
        <p:nvSpPr>
          <p:cNvPr id="5" name="Textfeld 4"/>
          <p:cNvSpPr txBox="1"/>
          <p:nvPr/>
        </p:nvSpPr>
        <p:spPr>
          <a:xfrm>
            <a:off x="5724128" y="3645024"/>
            <a:ext cx="2808312" cy="400110"/>
          </a:xfrm>
          <a:prstGeom prst="rect">
            <a:avLst/>
          </a:prstGeom>
          <a:noFill/>
        </p:spPr>
        <p:txBody>
          <a:bodyPr wrap="square" rtlCol="0">
            <a:spAutoFit/>
          </a:bodyPr>
          <a:lstStyle/>
          <a:p>
            <a:r>
              <a:rPr lang="de-DE" sz="2000" dirty="0" smtClean="0">
                <a:solidFill>
                  <a:schemeClr val="bg1"/>
                </a:solidFill>
              </a:rPr>
              <a:t>Flammenwerfer</a:t>
            </a:r>
            <a:endParaRPr lang="de-DE" sz="2000" dirty="0">
              <a:solidFill>
                <a:schemeClr val="bg1"/>
              </a:solidFill>
            </a:endParaRPr>
          </a:p>
        </p:txBody>
      </p:sp>
      <p:sp>
        <p:nvSpPr>
          <p:cNvPr id="6" name="Textfeld 5"/>
          <p:cNvSpPr txBox="1"/>
          <p:nvPr/>
        </p:nvSpPr>
        <p:spPr>
          <a:xfrm>
            <a:off x="1902603" y="4581128"/>
            <a:ext cx="2808312" cy="400110"/>
          </a:xfrm>
          <a:prstGeom prst="rect">
            <a:avLst/>
          </a:prstGeom>
          <a:noFill/>
        </p:spPr>
        <p:txBody>
          <a:bodyPr wrap="square" rtlCol="0">
            <a:spAutoFit/>
          </a:bodyPr>
          <a:lstStyle/>
          <a:p>
            <a:r>
              <a:rPr lang="de-DE" sz="2000" dirty="0" err="1" smtClean="0">
                <a:solidFill>
                  <a:schemeClr val="bg1"/>
                </a:solidFill>
              </a:rPr>
              <a:t>Zingulum</a:t>
            </a:r>
            <a:endParaRPr lang="de-DE" sz="2000" dirty="0">
              <a:solidFill>
                <a:schemeClr val="bg1"/>
              </a:solidFill>
            </a:endParaRPr>
          </a:p>
        </p:txBody>
      </p:sp>
      <p:sp>
        <p:nvSpPr>
          <p:cNvPr id="7" name="Textfeld 6">
            <a:hlinkClick r:id="" action="ppaction://hlinkshowjump?jump=nextslide"/>
          </p:cNvPr>
          <p:cNvSpPr txBox="1"/>
          <p:nvPr/>
        </p:nvSpPr>
        <p:spPr>
          <a:xfrm>
            <a:off x="5796136" y="4613066"/>
            <a:ext cx="2808312" cy="400110"/>
          </a:xfrm>
          <a:prstGeom prst="rect">
            <a:avLst/>
          </a:prstGeom>
          <a:noFill/>
        </p:spPr>
        <p:txBody>
          <a:bodyPr wrap="square" rtlCol="0">
            <a:spAutoFit/>
          </a:bodyPr>
          <a:lstStyle/>
          <a:p>
            <a:r>
              <a:rPr lang="de-DE" sz="2000" dirty="0" smtClean="0">
                <a:solidFill>
                  <a:schemeClr val="bg1"/>
                </a:solidFill>
              </a:rPr>
              <a:t>Flammkuchen</a:t>
            </a:r>
          </a:p>
        </p:txBody>
      </p:sp>
      <p:sp>
        <p:nvSpPr>
          <p:cNvPr id="4" name="Textfeld 3"/>
          <p:cNvSpPr txBox="1"/>
          <p:nvPr/>
        </p:nvSpPr>
        <p:spPr>
          <a:xfrm>
            <a:off x="755576" y="5229200"/>
            <a:ext cx="8424936" cy="830997"/>
          </a:xfrm>
          <a:prstGeom prst="rect">
            <a:avLst/>
          </a:prstGeom>
          <a:noFill/>
        </p:spPr>
        <p:txBody>
          <a:bodyPr wrap="square" rtlCol="0">
            <a:spAutoFit/>
          </a:bodyPr>
          <a:lstStyle/>
          <a:p>
            <a:r>
              <a:rPr lang="de-DE" sz="2400" b="1" dirty="0" smtClean="0">
                <a:solidFill>
                  <a:srgbClr val="881C2B"/>
                </a:solidFill>
              </a:rPr>
              <a:t>Der Begriff Flambeau(x) kommt aus dem französischen und bedeutet übersetzt ganz einfach Fackel</a:t>
            </a:r>
            <a:endParaRPr lang="de-DE" sz="2400" b="1" dirty="0">
              <a:solidFill>
                <a:srgbClr val="881C2B"/>
              </a:solidFill>
            </a:endParaRPr>
          </a:p>
        </p:txBody>
      </p:sp>
      <p:sp>
        <p:nvSpPr>
          <p:cNvPr id="9" name="Rechteck 8">
            <a:hlinkClick r:id="rId3" action="ppaction://hlinksldjump"/>
          </p:cNvPr>
          <p:cNvSpPr/>
          <p:nvPr/>
        </p:nvSpPr>
        <p:spPr>
          <a:xfrm>
            <a:off x="-180528" y="-171400"/>
            <a:ext cx="10297144" cy="7560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3813365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1400" y="-26911"/>
            <a:ext cx="9724875" cy="6875053"/>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2267744" y="2060848"/>
            <a:ext cx="5616624" cy="984885"/>
          </a:xfrm>
          <a:prstGeom prst="rect">
            <a:avLst/>
          </a:prstGeom>
          <a:noFill/>
        </p:spPr>
        <p:txBody>
          <a:bodyPr wrap="square" rtlCol="0">
            <a:spAutoFit/>
          </a:bodyPr>
          <a:lstStyle/>
          <a:p>
            <a:r>
              <a:rPr lang="de-DE" sz="2000" dirty="0" smtClean="0">
                <a:solidFill>
                  <a:schemeClr val="bg1"/>
                </a:solidFill>
              </a:rPr>
              <a:t>Wie heißt der Tag, der die 40 Tägige Fastenzeit vor Ostern </a:t>
            </a:r>
            <a:r>
              <a:rPr lang="de-DE" sz="2000" dirty="0" err="1" smtClean="0">
                <a:solidFill>
                  <a:schemeClr val="bg1"/>
                </a:solidFill>
              </a:rPr>
              <a:t>eröffent</a:t>
            </a:r>
            <a:r>
              <a:rPr lang="de-DE" sz="2000" dirty="0" smtClean="0">
                <a:solidFill>
                  <a:schemeClr val="bg1"/>
                </a:solidFill>
              </a:rPr>
              <a:t>?</a:t>
            </a:r>
          </a:p>
          <a:p>
            <a:endParaRPr lang="de-DE" dirty="0">
              <a:solidFill>
                <a:schemeClr val="bg1"/>
              </a:solidFill>
            </a:endParaRPr>
          </a:p>
        </p:txBody>
      </p:sp>
      <p:sp>
        <p:nvSpPr>
          <p:cNvPr id="3" name="Textfeld 2"/>
          <p:cNvSpPr txBox="1"/>
          <p:nvPr/>
        </p:nvSpPr>
        <p:spPr>
          <a:xfrm>
            <a:off x="1907704" y="3645024"/>
            <a:ext cx="2808312" cy="400110"/>
          </a:xfrm>
          <a:prstGeom prst="rect">
            <a:avLst/>
          </a:prstGeom>
          <a:noFill/>
        </p:spPr>
        <p:txBody>
          <a:bodyPr wrap="square" rtlCol="0">
            <a:spAutoFit/>
          </a:bodyPr>
          <a:lstStyle/>
          <a:p>
            <a:r>
              <a:rPr lang="de-DE" sz="2000" dirty="0" smtClean="0">
                <a:solidFill>
                  <a:schemeClr val="bg1"/>
                </a:solidFill>
              </a:rPr>
              <a:t>Fastnacht	</a:t>
            </a:r>
            <a:endParaRPr lang="de-DE" sz="2000" dirty="0">
              <a:solidFill>
                <a:schemeClr val="bg1"/>
              </a:solidFill>
            </a:endParaRPr>
          </a:p>
        </p:txBody>
      </p:sp>
      <p:sp>
        <p:nvSpPr>
          <p:cNvPr id="5" name="Textfeld 4"/>
          <p:cNvSpPr txBox="1"/>
          <p:nvPr/>
        </p:nvSpPr>
        <p:spPr>
          <a:xfrm>
            <a:off x="5724128" y="3645024"/>
            <a:ext cx="2808312" cy="400110"/>
          </a:xfrm>
          <a:prstGeom prst="rect">
            <a:avLst/>
          </a:prstGeom>
          <a:noFill/>
        </p:spPr>
        <p:txBody>
          <a:bodyPr wrap="square" rtlCol="0">
            <a:spAutoFit/>
          </a:bodyPr>
          <a:lstStyle/>
          <a:p>
            <a:r>
              <a:rPr lang="de-DE" sz="2000" dirty="0" smtClean="0">
                <a:solidFill>
                  <a:schemeClr val="bg1"/>
                </a:solidFill>
              </a:rPr>
              <a:t>Karfreitag</a:t>
            </a:r>
            <a:endParaRPr lang="de-DE" sz="2000" dirty="0">
              <a:solidFill>
                <a:schemeClr val="bg1"/>
              </a:solidFill>
            </a:endParaRPr>
          </a:p>
        </p:txBody>
      </p:sp>
      <p:sp>
        <p:nvSpPr>
          <p:cNvPr id="6" name="Textfeld 5"/>
          <p:cNvSpPr txBox="1"/>
          <p:nvPr/>
        </p:nvSpPr>
        <p:spPr>
          <a:xfrm>
            <a:off x="1902603" y="4581128"/>
            <a:ext cx="2808312" cy="400110"/>
          </a:xfrm>
          <a:prstGeom prst="rect">
            <a:avLst/>
          </a:prstGeom>
          <a:noFill/>
        </p:spPr>
        <p:txBody>
          <a:bodyPr wrap="square" rtlCol="0">
            <a:spAutoFit/>
          </a:bodyPr>
          <a:lstStyle/>
          <a:p>
            <a:r>
              <a:rPr lang="de-DE" sz="2000" dirty="0" smtClean="0">
                <a:solidFill>
                  <a:schemeClr val="bg1"/>
                </a:solidFill>
              </a:rPr>
              <a:t>Allerseelen</a:t>
            </a:r>
            <a:endParaRPr lang="de-DE" sz="2000" dirty="0">
              <a:solidFill>
                <a:schemeClr val="bg1"/>
              </a:solidFill>
            </a:endParaRPr>
          </a:p>
        </p:txBody>
      </p:sp>
      <p:sp>
        <p:nvSpPr>
          <p:cNvPr id="7" name="Textfeld 6">
            <a:hlinkClick r:id="" action="ppaction://hlinkshowjump?jump=nextslide"/>
          </p:cNvPr>
          <p:cNvSpPr txBox="1"/>
          <p:nvPr/>
        </p:nvSpPr>
        <p:spPr>
          <a:xfrm>
            <a:off x="5796136" y="4613066"/>
            <a:ext cx="2808312" cy="400110"/>
          </a:xfrm>
          <a:prstGeom prst="rect">
            <a:avLst/>
          </a:prstGeom>
          <a:noFill/>
        </p:spPr>
        <p:txBody>
          <a:bodyPr wrap="square" rtlCol="0">
            <a:spAutoFit/>
          </a:bodyPr>
          <a:lstStyle/>
          <a:p>
            <a:r>
              <a:rPr lang="de-DE" sz="2000" dirty="0" smtClean="0">
                <a:solidFill>
                  <a:schemeClr val="bg1"/>
                </a:solidFill>
              </a:rPr>
              <a:t>Aschermittwoch</a:t>
            </a:r>
          </a:p>
        </p:txBody>
      </p:sp>
      <p:sp>
        <p:nvSpPr>
          <p:cNvPr id="4" name="Textfeld 3"/>
          <p:cNvSpPr txBox="1"/>
          <p:nvPr/>
        </p:nvSpPr>
        <p:spPr>
          <a:xfrm>
            <a:off x="755576" y="5229200"/>
            <a:ext cx="8424936" cy="830997"/>
          </a:xfrm>
          <a:prstGeom prst="rect">
            <a:avLst/>
          </a:prstGeom>
          <a:noFill/>
        </p:spPr>
        <p:txBody>
          <a:bodyPr wrap="square" rtlCol="0">
            <a:spAutoFit/>
          </a:bodyPr>
          <a:lstStyle/>
          <a:p>
            <a:r>
              <a:rPr lang="de-DE" sz="2400" b="1" dirty="0" smtClean="0">
                <a:solidFill>
                  <a:srgbClr val="881C2B"/>
                </a:solidFill>
              </a:rPr>
              <a:t>Am Aschermittwoch wird mit Asche ein Kreuzchen auf die Stirn gezeichnet, als Zeichen der Buße und Umkehr</a:t>
            </a:r>
            <a:endParaRPr lang="de-DE" sz="2400" b="1" dirty="0">
              <a:solidFill>
                <a:srgbClr val="881C2B"/>
              </a:solidFill>
            </a:endParaRPr>
          </a:p>
        </p:txBody>
      </p:sp>
      <p:sp>
        <p:nvSpPr>
          <p:cNvPr id="9" name="Rechteck 8">
            <a:hlinkClick r:id="rId3" action="ppaction://hlinksldjump"/>
          </p:cNvPr>
          <p:cNvSpPr/>
          <p:nvPr/>
        </p:nvSpPr>
        <p:spPr>
          <a:xfrm>
            <a:off x="-180528" y="-171400"/>
            <a:ext cx="10297144" cy="7560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259884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1400" y="-26911"/>
            <a:ext cx="9724875" cy="6875053"/>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2267744" y="1916832"/>
            <a:ext cx="5616624" cy="1292662"/>
          </a:xfrm>
          <a:prstGeom prst="rect">
            <a:avLst/>
          </a:prstGeom>
          <a:noFill/>
        </p:spPr>
        <p:txBody>
          <a:bodyPr wrap="square" rtlCol="0">
            <a:spAutoFit/>
          </a:bodyPr>
          <a:lstStyle/>
          <a:p>
            <a:r>
              <a:rPr lang="de-DE" sz="2000" dirty="0" smtClean="0">
                <a:solidFill>
                  <a:schemeClr val="bg1"/>
                </a:solidFill>
              </a:rPr>
              <a:t>Welche liturgische Farbe tragen Pfarrer und viele Minis während des „normalen“ Kirchenjahres ohne Feste?</a:t>
            </a:r>
          </a:p>
          <a:p>
            <a:endParaRPr lang="de-DE" dirty="0">
              <a:solidFill>
                <a:schemeClr val="bg1"/>
              </a:solidFill>
            </a:endParaRPr>
          </a:p>
        </p:txBody>
      </p:sp>
      <p:sp>
        <p:nvSpPr>
          <p:cNvPr id="3" name="Textfeld 2"/>
          <p:cNvSpPr txBox="1"/>
          <p:nvPr/>
        </p:nvSpPr>
        <p:spPr>
          <a:xfrm>
            <a:off x="1907704" y="3645024"/>
            <a:ext cx="2808312" cy="400110"/>
          </a:xfrm>
          <a:prstGeom prst="rect">
            <a:avLst/>
          </a:prstGeom>
          <a:noFill/>
        </p:spPr>
        <p:txBody>
          <a:bodyPr wrap="square" rtlCol="0">
            <a:spAutoFit/>
          </a:bodyPr>
          <a:lstStyle/>
          <a:p>
            <a:r>
              <a:rPr lang="de-DE" sz="2000" dirty="0" smtClean="0">
                <a:solidFill>
                  <a:schemeClr val="bg1"/>
                </a:solidFill>
              </a:rPr>
              <a:t>weiß	</a:t>
            </a:r>
            <a:endParaRPr lang="de-DE" sz="2000" dirty="0">
              <a:solidFill>
                <a:schemeClr val="bg1"/>
              </a:solidFill>
            </a:endParaRPr>
          </a:p>
        </p:txBody>
      </p:sp>
      <p:sp>
        <p:nvSpPr>
          <p:cNvPr id="5" name="Textfeld 4"/>
          <p:cNvSpPr txBox="1"/>
          <p:nvPr/>
        </p:nvSpPr>
        <p:spPr>
          <a:xfrm>
            <a:off x="5724128" y="3645024"/>
            <a:ext cx="2808312" cy="400110"/>
          </a:xfrm>
          <a:prstGeom prst="rect">
            <a:avLst/>
          </a:prstGeom>
          <a:noFill/>
        </p:spPr>
        <p:txBody>
          <a:bodyPr wrap="square" rtlCol="0">
            <a:spAutoFit/>
          </a:bodyPr>
          <a:lstStyle/>
          <a:p>
            <a:r>
              <a:rPr lang="de-DE" sz="2000" dirty="0" smtClean="0">
                <a:solidFill>
                  <a:schemeClr val="bg1"/>
                </a:solidFill>
              </a:rPr>
              <a:t>rot</a:t>
            </a:r>
            <a:endParaRPr lang="de-DE" sz="2000" dirty="0">
              <a:solidFill>
                <a:schemeClr val="bg1"/>
              </a:solidFill>
            </a:endParaRPr>
          </a:p>
        </p:txBody>
      </p:sp>
      <p:sp>
        <p:nvSpPr>
          <p:cNvPr id="6" name="Textfeld 5"/>
          <p:cNvSpPr txBox="1"/>
          <p:nvPr/>
        </p:nvSpPr>
        <p:spPr>
          <a:xfrm>
            <a:off x="1902603" y="4581128"/>
            <a:ext cx="2808312" cy="400110"/>
          </a:xfrm>
          <a:prstGeom prst="rect">
            <a:avLst/>
          </a:prstGeom>
          <a:noFill/>
        </p:spPr>
        <p:txBody>
          <a:bodyPr wrap="square" rtlCol="0">
            <a:spAutoFit/>
          </a:bodyPr>
          <a:lstStyle/>
          <a:p>
            <a:r>
              <a:rPr lang="de-DE" sz="2000" dirty="0" smtClean="0">
                <a:solidFill>
                  <a:schemeClr val="bg1"/>
                </a:solidFill>
              </a:rPr>
              <a:t>lila</a:t>
            </a:r>
            <a:endParaRPr lang="de-DE" sz="2000" dirty="0">
              <a:solidFill>
                <a:schemeClr val="bg1"/>
              </a:solidFill>
            </a:endParaRPr>
          </a:p>
        </p:txBody>
      </p:sp>
      <p:sp>
        <p:nvSpPr>
          <p:cNvPr id="7" name="Textfeld 6">
            <a:hlinkClick r:id="" action="ppaction://hlinkshowjump?jump=nextslide"/>
          </p:cNvPr>
          <p:cNvSpPr txBox="1"/>
          <p:nvPr/>
        </p:nvSpPr>
        <p:spPr>
          <a:xfrm>
            <a:off x="5796136" y="4613066"/>
            <a:ext cx="2808312" cy="400110"/>
          </a:xfrm>
          <a:prstGeom prst="rect">
            <a:avLst/>
          </a:prstGeom>
          <a:noFill/>
        </p:spPr>
        <p:txBody>
          <a:bodyPr wrap="square" rtlCol="0">
            <a:spAutoFit/>
          </a:bodyPr>
          <a:lstStyle/>
          <a:p>
            <a:r>
              <a:rPr lang="de-DE" sz="2000" dirty="0" smtClean="0">
                <a:solidFill>
                  <a:schemeClr val="bg1"/>
                </a:solidFill>
              </a:rPr>
              <a:t>grün</a:t>
            </a:r>
          </a:p>
        </p:txBody>
      </p:sp>
      <p:sp>
        <p:nvSpPr>
          <p:cNvPr id="4" name="Textfeld 3"/>
          <p:cNvSpPr txBox="1"/>
          <p:nvPr/>
        </p:nvSpPr>
        <p:spPr>
          <a:xfrm>
            <a:off x="755576" y="5229200"/>
            <a:ext cx="8424936" cy="830997"/>
          </a:xfrm>
          <a:prstGeom prst="rect">
            <a:avLst/>
          </a:prstGeom>
          <a:noFill/>
        </p:spPr>
        <p:txBody>
          <a:bodyPr wrap="square" rtlCol="0">
            <a:spAutoFit/>
          </a:bodyPr>
          <a:lstStyle/>
          <a:p>
            <a:r>
              <a:rPr lang="de-DE" sz="2400" b="1" dirty="0" smtClean="0">
                <a:solidFill>
                  <a:srgbClr val="881C2B"/>
                </a:solidFill>
              </a:rPr>
              <a:t>Grün gilt als Farbe der Hoffnung und wird immer gewählt, wenn kein besonderes Fest oder eine besondere Zeit ansteht</a:t>
            </a:r>
            <a:endParaRPr lang="de-DE" sz="2400" b="1" dirty="0">
              <a:solidFill>
                <a:srgbClr val="881C2B"/>
              </a:solidFill>
            </a:endParaRPr>
          </a:p>
        </p:txBody>
      </p:sp>
      <p:sp>
        <p:nvSpPr>
          <p:cNvPr id="9" name="Rechteck 8">
            <a:hlinkClick r:id="rId3" action="ppaction://hlinksldjump"/>
          </p:cNvPr>
          <p:cNvSpPr/>
          <p:nvPr/>
        </p:nvSpPr>
        <p:spPr>
          <a:xfrm>
            <a:off x="-180528" y="-171400"/>
            <a:ext cx="10297144" cy="7560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2039406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1400" y="10331"/>
            <a:ext cx="9724874" cy="6875053"/>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2267744" y="2175828"/>
            <a:ext cx="5616624" cy="677108"/>
          </a:xfrm>
          <a:prstGeom prst="rect">
            <a:avLst/>
          </a:prstGeom>
          <a:noFill/>
        </p:spPr>
        <p:txBody>
          <a:bodyPr wrap="square" rtlCol="0">
            <a:spAutoFit/>
          </a:bodyPr>
          <a:lstStyle/>
          <a:p>
            <a:r>
              <a:rPr lang="de-DE" sz="2000" dirty="0" smtClean="0">
                <a:solidFill>
                  <a:schemeClr val="bg1"/>
                </a:solidFill>
              </a:rPr>
              <a:t>An welchem Tag feiert die Kirche ihren Geburtstag?</a:t>
            </a:r>
          </a:p>
          <a:p>
            <a:endParaRPr lang="de-DE" dirty="0">
              <a:solidFill>
                <a:schemeClr val="bg1"/>
              </a:solidFill>
            </a:endParaRPr>
          </a:p>
        </p:txBody>
      </p:sp>
      <p:sp>
        <p:nvSpPr>
          <p:cNvPr id="3" name="Textfeld 2"/>
          <p:cNvSpPr txBox="1"/>
          <p:nvPr/>
        </p:nvSpPr>
        <p:spPr>
          <a:xfrm>
            <a:off x="1907704" y="3645024"/>
            <a:ext cx="2808312" cy="400110"/>
          </a:xfrm>
          <a:prstGeom prst="rect">
            <a:avLst/>
          </a:prstGeom>
          <a:noFill/>
        </p:spPr>
        <p:txBody>
          <a:bodyPr wrap="square" rtlCol="0">
            <a:spAutoFit/>
          </a:bodyPr>
          <a:lstStyle/>
          <a:p>
            <a:r>
              <a:rPr lang="de-DE" sz="2000" dirty="0" smtClean="0">
                <a:solidFill>
                  <a:schemeClr val="bg1"/>
                </a:solidFill>
              </a:rPr>
              <a:t>Neujahr	</a:t>
            </a:r>
            <a:endParaRPr lang="de-DE" sz="2000" dirty="0">
              <a:solidFill>
                <a:schemeClr val="bg1"/>
              </a:solidFill>
            </a:endParaRPr>
          </a:p>
        </p:txBody>
      </p:sp>
      <p:sp>
        <p:nvSpPr>
          <p:cNvPr id="5" name="Textfeld 4"/>
          <p:cNvSpPr txBox="1"/>
          <p:nvPr/>
        </p:nvSpPr>
        <p:spPr>
          <a:xfrm>
            <a:off x="5724128" y="3645024"/>
            <a:ext cx="2808312" cy="400110"/>
          </a:xfrm>
          <a:prstGeom prst="rect">
            <a:avLst/>
          </a:prstGeom>
          <a:noFill/>
        </p:spPr>
        <p:txBody>
          <a:bodyPr wrap="square" rtlCol="0">
            <a:spAutoFit/>
          </a:bodyPr>
          <a:lstStyle/>
          <a:p>
            <a:r>
              <a:rPr lang="de-DE" sz="2000" dirty="0" smtClean="0">
                <a:solidFill>
                  <a:schemeClr val="bg1"/>
                </a:solidFill>
              </a:rPr>
              <a:t>Weihnachten</a:t>
            </a:r>
            <a:endParaRPr lang="de-DE" sz="2000" dirty="0">
              <a:solidFill>
                <a:schemeClr val="bg1"/>
              </a:solidFill>
            </a:endParaRPr>
          </a:p>
        </p:txBody>
      </p:sp>
      <p:sp>
        <p:nvSpPr>
          <p:cNvPr id="6" name="Textfeld 5"/>
          <p:cNvSpPr txBox="1"/>
          <p:nvPr/>
        </p:nvSpPr>
        <p:spPr>
          <a:xfrm>
            <a:off x="1902603" y="4653136"/>
            <a:ext cx="2808312" cy="400110"/>
          </a:xfrm>
          <a:prstGeom prst="rect">
            <a:avLst/>
          </a:prstGeom>
          <a:noFill/>
        </p:spPr>
        <p:txBody>
          <a:bodyPr wrap="square" rtlCol="0">
            <a:spAutoFit/>
          </a:bodyPr>
          <a:lstStyle/>
          <a:p>
            <a:r>
              <a:rPr lang="de-DE" sz="2000" dirty="0" smtClean="0">
                <a:solidFill>
                  <a:schemeClr val="bg1"/>
                </a:solidFill>
              </a:rPr>
              <a:t>Pfingsten</a:t>
            </a:r>
            <a:endParaRPr lang="de-DE" sz="2000" dirty="0">
              <a:solidFill>
                <a:schemeClr val="bg1"/>
              </a:solidFill>
            </a:endParaRPr>
          </a:p>
        </p:txBody>
      </p:sp>
      <p:sp>
        <p:nvSpPr>
          <p:cNvPr id="7" name="Textfeld 6">
            <a:hlinkClick r:id="" action="ppaction://hlinkshowjump?jump=nextslide"/>
          </p:cNvPr>
          <p:cNvSpPr txBox="1"/>
          <p:nvPr/>
        </p:nvSpPr>
        <p:spPr>
          <a:xfrm>
            <a:off x="5796136" y="4674622"/>
            <a:ext cx="2808312" cy="338554"/>
          </a:xfrm>
          <a:prstGeom prst="rect">
            <a:avLst/>
          </a:prstGeom>
          <a:noFill/>
        </p:spPr>
        <p:txBody>
          <a:bodyPr wrap="square" rtlCol="0">
            <a:spAutoFit/>
          </a:bodyPr>
          <a:lstStyle/>
          <a:p>
            <a:r>
              <a:rPr lang="de-DE" sz="1600" dirty="0" smtClean="0">
                <a:solidFill>
                  <a:schemeClr val="bg1"/>
                </a:solidFill>
              </a:rPr>
              <a:t>Samstag vor dem ersten Advent</a:t>
            </a:r>
          </a:p>
        </p:txBody>
      </p:sp>
      <p:sp>
        <p:nvSpPr>
          <p:cNvPr id="4" name="Textfeld 3"/>
          <p:cNvSpPr txBox="1"/>
          <p:nvPr/>
        </p:nvSpPr>
        <p:spPr>
          <a:xfrm>
            <a:off x="755576" y="5229200"/>
            <a:ext cx="8424936" cy="1569660"/>
          </a:xfrm>
          <a:prstGeom prst="rect">
            <a:avLst/>
          </a:prstGeom>
          <a:noFill/>
        </p:spPr>
        <p:txBody>
          <a:bodyPr wrap="square" rtlCol="0">
            <a:spAutoFit/>
          </a:bodyPr>
          <a:lstStyle/>
          <a:p>
            <a:r>
              <a:rPr lang="de-DE" sz="2400" b="1" dirty="0" smtClean="0">
                <a:solidFill>
                  <a:srgbClr val="881C2B"/>
                </a:solidFill>
              </a:rPr>
              <a:t>Am Pfingstfest vor 2000 Jahren in Jerusalem, kam der Heilige Geist über die Jünger Jesu. Sie konnten auf einmal verschiedene Sprachen sprechen und somit von Gottes Taten erzählen. Dieser Tag wird als Geburtstag der Kirche gefeiert.</a:t>
            </a:r>
            <a:endParaRPr lang="de-DE" sz="2400" b="1" dirty="0">
              <a:solidFill>
                <a:srgbClr val="881C2B"/>
              </a:solidFill>
            </a:endParaRPr>
          </a:p>
        </p:txBody>
      </p:sp>
      <p:sp>
        <p:nvSpPr>
          <p:cNvPr id="9" name="Rechteck 8">
            <a:hlinkClick r:id="rId3" action="ppaction://hlinksldjump"/>
          </p:cNvPr>
          <p:cNvSpPr/>
          <p:nvPr/>
        </p:nvSpPr>
        <p:spPr>
          <a:xfrm>
            <a:off x="-180528" y="-171400"/>
            <a:ext cx="10297144" cy="7560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8099914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1400" y="-26911"/>
            <a:ext cx="9724876" cy="6875054"/>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2267744" y="2132856"/>
            <a:ext cx="5616624" cy="677108"/>
          </a:xfrm>
          <a:prstGeom prst="rect">
            <a:avLst/>
          </a:prstGeom>
          <a:noFill/>
        </p:spPr>
        <p:txBody>
          <a:bodyPr wrap="square" rtlCol="0">
            <a:spAutoFit/>
          </a:bodyPr>
          <a:lstStyle/>
          <a:p>
            <a:r>
              <a:rPr lang="de-DE" sz="2000" dirty="0" smtClean="0">
                <a:solidFill>
                  <a:schemeClr val="bg1"/>
                </a:solidFill>
              </a:rPr>
              <a:t>Wie lange dauert die Osterzeit?</a:t>
            </a:r>
          </a:p>
          <a:p>
            <a:endParaRPr lang="de-DE" dirty="0">
              <a:solidFill>
                <a:schemeClr val="bg1"/>
              </a:solidFill>
            </a:endParaRPr>
          </a:p>
        </p:txBody>
      </p:sp>
      <p:sp>
        <p:nvSpPr>
          <p:cNvPr id="3" name="Textfeld 2"/>
          <p:cNvSpPr txBox="1"/>
          <p:nvPr/>
        </p:nvSpPr>
        <p:spPr>
          <a:xfrm>
            <a:off x="1907704" y="3645024"/>
            <a:ext cx="2808312" cy="400110"/>
          </a:xfrm>
          <a:prstGeom prst="rect">
            <a:avLst/>
          </a:prstGeom>
          <a:noFill/>
        </p:spPr>
        <p:txBody>
          <a:bodyPr wrap="square" rtlCol="0">
            <a:spAutoFit/>
          </a:bodyPr>
          <a:lstStyle/>
          <a:p>
            <a:r>
              <a:rPr lang="de-DE" sz="2000" dirty="0" smtClean="0">
                <a:solidFill>
                  <a:schemeClr val="bg1"/>
                </a:solidFill>
              </a:rPr>
              <a:t>Eine Woche</a:t>
            </a:r>
            <a:endParaRPr lang="de-DE" sz="2000" dirty="0">
              <a:solidFill>
                <a:schemeClr val="bg1"/>
              </a:solidFill>
            </a:endParaRPr>
          </a:p>
        </p:txBody>
      </p:sp>
      <p:sp>
        <p:nvSpPr>
          <p:cNvPr id="5" name="Textfeld 4"/>
          <p:cNvSpPr txBox="1"/>
          <p:nvPr/>
        </p:nvSpPr>
        <p:spPr>
          <a:xfrm>
            <a:off x="5724128" y="3645024"/>
            <a:ext cx="2808312" cy="400110"/>
          </a:xfrm>
          <a:prstGeom prst="rect">
            <a:avLst/>
          </a:prstGeom>
          <a:noFill/>
        </p:spPr>
        <p:txBody>
          <a:bodyPr wrap="square" rtlCol="0">
            <a:spAutoFit/>
          </a:bodyPr>
          <a:lstStyle/>
          <a:p>
            <a:r>
              <a:rPr lang="de-DE" sz="2000" dirty="0" smtClean="0">
                <a:solidFill>
                  <a:schemeClr val="bg1"/>
                </a:solidFill>
              </a:rPr>
              <a:t>14 Tage</a:t>
            </a:r>
            <a:endParaRPr lang="de-DE" sz="2000" dirty="0">
              <a:solidFill>
                <a:schemeClr val="bg1"/>
              </a:solidFill>
            </a:endParaRPr>
          </a:p>
        </p:txBody>
      </p:sp>
      <p:sp>
        <p:nvSpPr>
          <p:cNvPr id="6" name="Textfeld 5"/>
          <p:cNvSpPr txBox="1"/>
          <p:nvPr/>
        </p:nvSpPr>
        <p:spPr>
          <a:xfrm>
            <a:off x="1902603" y="4602614"/>
            <a:ext cx="2808312" cy="400110"/>
          </a:xfrm>
          <a:prstGeom prst="rect">
            <a:avLst/>
          </a:prstGeom>
          <a:noFill/>
        </p:spPr>
        <p:txBody>
          <a:bodyPr wrap="square" rtlCol="0">
            <a:spAutoFit/>
          </a:bodyPr>
          <a:lstStyle/>
          <a:p>
            <a:r>
              <a:rPr lang="de-DE" sz="2000" dirty="0" smtClean="0">
                <a:solidFill>
                  <a:schemeClr val="bg1"/>
                </a:solidFill>
              </a:rPr>
              <a:t>Einen Monat</a:t>
            </a:r>
            <a:endParaRPr lang="de-DE" sz="2000" dirty="0">
              <a:solidFill>
                <a:schemeClr val="bg1"/>
              </a:solidFill>
            </a:endParaRPr>
          </a:p>
        </p:txBody>
      </p:sp>
      <p:sp>
        <p:nvSpPr>
          <p:cNvPr id="7" name="Textfeld 6">
            <a:hlinkClick r:id="" action="ppaction://hlinkshowjump?jump=nextslide"/>
          </p:cNvPr>
          <p:cNvSpPr txBox="1"/>
          <p:nvPr/>
        </p:nvSpPr>
        <p:spPr>
          <a:xfrm>
            <a:off x="5796136" y="4613066"/>
            <a:ext cx="2808312" cy="400110"/>
          </a:xfrm>
          <a:prstGeom prst="rect">
            <a:avLst/>
          </a:prstGeom>
          <a:noFill/>
        </p:spPr>
        <p:txBody>
          <a:bodyPr wrap="square" rtlCol="0">
            <a:spAutoFit/>
          </a:bodyPr>
          <a:lstStyle/>
          <a:p>
            <a:r>
              <a:rPr lang="de-DE" sz="2000" dirty="0" smtClean="0">
                <a:solidFill>
                  <a:schemeClr val="bg1"/>
                </a:solidFill>
              </a:rPr>
              <a:t>50 Tage</a:t>
            </a:r>
          </a:p>
        </p:txBody>
      </p:sp>
      <p:sp>
        <p:nvSpPr>
          <p:cNvPr id="4" name="Textfeld 3"/>
          <p:cNvSpPr txBox="1"/>
          <p:nvPr/>
        </p:nvSpPr>
        <p:spPr>
          <a:xfrm>
            <a:off x="1619672" y="5589240"/>
            <a:ext cx="6624736" cy="461665"/>
          </a:xfrm>
          <a:prstGeom prst="rect">
            <a:avLst/>
          </a:prstGeom>
          <a:noFill/>
        </p:spPr>
        <p:txBody>
          <a:bodyPr wrap="square" rtlCol="0">
            <a:spAutoFit/>
          </a:bodyPr>
          <a:lstStyle/>
          <a:p>
            <a:r>
              <a:rPr lang="de-DE" sz="2400" b="1" dirty="0" smtClean="0">
                <a:solidFill>
                  <a:srgbClr val="881C2B"/>
                </a:solidFill>
              </a:rPr>
              <a:t>Die Osterzeit geht bis Pfingsten -&gt; 50 Tage</a:t>
            </a:r>
            <a:endParaRPr lang="de-DE" sz="2400" dirty="0"/>
          </a:p>
        </p:txBody>
      </p:sp>
      <p:sp>
        <p:nvSpPr>
          <p:cNvPr id="9" name="Rechteck 8">
            <a:hlinkClick r:id="rId3" action="ppaction://hlinksldjump"/>
          </p:cNvPr>
          <p:cNvSpPr/>
          <p:nvPr/>
        </p:nvSpPr>
        <p:spPr>
          <a:xfrm>
            <a:off x="-180528" y="-171400"/>
            <a:ext cx="10297144" cy="7560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5640369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1400" y="-26911"/>
            <a:ext cx="9724876" cy="6875054"/>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2267744" y="2348880"/>
            <a:ext cx="5616624" cy="984885"/>
          </a:xfrm>
          <a:prstGeom prst="rect">
            <a:avLst/>
          </a:prstGeom>
          <a:noFill/>
        </p:spPr>
        <p:txBody>
          <a:bodyPr wrap="square" rtlCol="0">
            <a:spAutoFit/>
          </a:bodyPr>
          <a:lstStyle/>
          <a:p>
            <a:r>
              <a:rPr lang="de-DE" sz="2000" dirty="0" smtClean="0">
                <a:solidFill>
                  <a:schemeClr val="bg1"/>
                </a:solidFill>
              </a:rPr>
              <a:t>Welches Wort suchen wir hier?</a:t>
            </a:r>
          </a:p>
          <a:p>
            <a:r>
              <a:rPr lang="de-DE" sz="2000" dirty="0" smtClean="0">
                <a:solidFill>
                  <a:schemeClr val="bg1"/>
                </a:solidFill>
              </a:rPr>
              <a:t>SWRAFASHEUHCI</a:t>
            </a:r>
          </a:p>
          <a:p>
            <a:endParaRPr lang="de-DE" dirty="0">
              <a:solidFill>
                <a:schemeClr val="bg1"/>
              </a:solidFill>
            </a:endParaRPr>
          </a:p>
        </p:txBody>
      </p:sp>
      <p:sp>
        <p:nvSpPr>
          <p:cNvPr id="4" name="Textfeld 3">
            <a:hlinkClick r:id="rId2" action="ppaction://hlinksldjump"/>
          </p:cNvPr>
          <p:cNvSpPr txBox="1"/>
          <p:nvPr/>
        </p:nvSpPr>
        <p:spPr>
          <a:xfrm>
            <a:off x="8244408" y="404664"/>
            <a:ext cx="504056" cy="523220"/>
          </a:xfrm>
          <a:prstGeom prst="rect">
            <a:avLst/>
          </a:prstGeom>
          <a:ln/>
        </p:spPr>
        <p:style>
          <a:lnRef idx="0">
            <a:schemeClr val="accent2"/>
          </a:lnRef>
          <a:fillRef idx="3">
            <a:schemeClr val="accent2"/>
          </a:fillRef>
          <a:effectRef idx="3">
            <a:schemeClr val="accent2"/>
          </a:effectRef>
          <a:fontRef idx="minor">
            <a:schemeClr val="lt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de-DE"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de-DE" sz="2800" b="1" dirty="0" smtClean="0">
                <a:ln w="11430"/>
                <a:solidFill>
                  <a:srgbClr val="600000"/>
                </a:solidFill>
                <a:effectLst>
                  <a:outerShdw blurRad="50800" dist="39000" dir="5460000" algn="tl">
                    <a:srgbClr val="000000">
                      <a:alpha val="38000"/>
                    </a:srgbClr>
                  </a:outerShdw>
                </a:effectLst>
              </a:rPr>
              <a:t>?</a:t>
            </a:r>
            <a:endParaRPr lang="de-DE" sz="2800" b="1" dirty="0">
              <a:ln w="11430"/>
              <a:solidFill>
                <a:srgbClr val="600000"/>
              </a:solidFill>
              <a:effectLst>
                <a:outerShdw blurRad="50800" dist="39000" dir="5460000" algn="tl">
                  <a:srgbClr val="000000">
                    <a:alpha val="38000"/>
                  </a:srgbClr>
                </a:outerShdw>
              </a:effectLst>
            </a:endParaRPr>
          </a:p>
        </p:txBody>
      </p:sp>
      <p:sp>
        <p:nvSpPr>
          <p:cNvPr id="6" name="Textfeld 5">
            <a:hlinkClick r:id="rId2" action="ppaction://hlinksldjump"/>
          </p:cNvPr>
          <p:cNvSpPr txBox="1"/>
          <p:nvPr/>
        </p:nvSpPr>
        <p:spPr>
          <a:xfrm>
            <a:off x="4319972" y="4797152"/>
            <a:ext cx="1512168" cy="523220"/>
          </a:xfrm>
          <a:prstGeom prst="rect">
            <a:avLst/>
          </a:prstGeom>
          <a:ln/>
        </p:spPr>
        <p:style>
          <a:lnRef idx="0">
            <a:schemeClr val="accent2"/>
          </a:lnRef>
          <a:fillRef idx="3">
            <a:schemeClr val="accent2"/>
          </a:fillRef>
          <a:effectRef idx="3">
            <a:schemeClr val="accent2"/>
          </a:effectRef>
          <a:fontRef idx="minor">
            <a:schemeClr val="lt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de-DE"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de-DE" sz="2800" b="1" dirty="0" smtClean="0">
                <a:ln w="11430"/>
                <a:solidFill>
                  <a:srgbClr val="600000"/>
                </a:solidFill>
                <a:effectLst>
                  <a:outerShdw blurRad="50800" dist="39000" dir="5460000" algn="tl">
                    <a:srgbClr val="000000">
                      <a:alpha val="38000"/>
                    </a:srgbClr>
                  </a:outerShdw>
                </a:effectLst>
              </a:rPr>
              <a:t>Lösung</a:t>
            </a:r>
            <a:endParaRPr lang="de-DE" sz="2800" b="1" dirty="0">
              <a:ln w="11430"/>
              <a:solidFill>
                <a:srgbClr val="60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5451065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1400" y="-26911"/>
            <a:ext cx="9724876" cy="6875054"/>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2267744" y="1916832"/>
            <a:ext cx="5616624" cy="1292662"/>
          </a:xfrm>
          <a:prstGeom prst="rect">
            <a:avLst/>
          </a:prstGeom>
          <a:noFill/>
        </p:spPr>
        <p:txBody>
          <a:bodyPr wrap="square" rtlCol="0">
            <a:spAutoFit/>
          </a:bodyPr>
          <a:lstStyle/>
          <a:p>
            <a:r>
              <a:rPr lang="de-DE" sz="2000" dirty="0" smtClean="0">
                <a:solidFill>
                  <a:schemeClr val="bg1"/>
                </a:solidFill>
              </a:rPr>
              <a:t>Aus welchem Lied stammt diese Zeile:</a:t>
            </a:r>
          </a:p>
          <a:p>
            <a:r>
              <a:rPr lang="de-DE" sz="2000" dirty="0" smtClean="0">
                <a:solidFill>
                  <a:schemeClr val="bg1"/>
                </a:solidFill>
              </a:rPr>
              <a:t>„Ein König aller Königreich, ein Heiland aller Welt zugleich?“</a:t>
            </a:r>
          </a:p>
          <a:p>
            <a:endParaRPr lang="de-DE" dirty="0">
              <a:solidFill>
                <a:schemeClr val="bg1"/>
              </a:solidFill>
            </a:endParaRPr>
          </a:p>
        </p:txBody>
      </p:sp>
      <p:sp>
        <p:nvSpPr>
          <p:cNvPr id="3" name="Textfeld 2"/>
          <p:cNvSpPr txBox="1"/>
          <p:nvPr/>
        </p:nvSpPr>
        <p:spPr>
          <a:xfrm>
            <a:off x="1907704" y="3645024"/>
            <a:ext cx="2808312" cy="400110"/>
          </a:xfrm>
          <a:prstGeom prst="rect">
            <a:avLst/>
          </a:prstGeom>
          <a:noFill/>
        </p:spPr>
        <p:txBody>
          <a:bodyPr wrap="square" rtlCol="0">
            <a:spAutoFit/>
          </a:bodyPr>
          <a:lstStyle/>
          <a:p>
            <a:r>
              <a:rPr lang="de-DE" sz="2000" dirty="0" smtClean="0">
                <a:solidFill>
                  <a:schemeClr val="bg1"/>
                </a:solidFill>
              </a:rPr>
              <a:t>Macht hoch die Tür</a:t>
            </a:r>
            <a:endParaRPr lang="de-DE" sz="2000" dirty="0">
              <a:solidFill>
                <a:schemeClr val="bg1"/>
              </a:solidFill>
            </a:endParaRPr>
          </a:p>
        </p:txBody>
      </p:sp>
      <p:sp>
        <p:nvSpPr>
          <p:cNvPr id="5" name="Textfeld 4"/>
          <p:cNvSpPr txBox="1"/>
          <p:nvPr/>
        </p:nvSpPr>
        <p:spPr>
          <a:xfrm>
            <a:off x="5724128" y="3645024"/>
            <a:ext cx="2808312" cy="400110"/>
          </a:xfrm>
          <a:prstGeom prst="rect">
            <a:avLst/>
          </a:prstGeom>
          <a:noFill/>
        </p:spPr>
        <p:txBody>
          <a:bodyPr wrap="square" rtlCol="0">
            <a:spAutoFit/>
          </a:bodyPr>
          <a:lstStyle/>
          <a:p>
            <a:r>
              <a:rPr lang="de-DE" sz="2000" dirty="0" smtClean="0">
                <a:solidFill>
                  <a:schemeClr val="bg1"/>
                </a:solidFill>
              </a:rPr>
              <a:t>Wir sagen euch an…</a:t>
            </a:r>
            <a:endParaRPr lang="de-DE" sz="2000" dirty="0">
              <a:solidFill>
                <a:schemeClr val="bg1"/>
              </a:solidFill>
            </a:endParaRPr>
          </a:p>
        </p:txBody>
      </p:sp>
      <p:sp>
        <p:nvSpPr>
          <p:cNvPr id="6" name="Textfeld 5"/>
          <p:cNvSpPr txBox="1"/>
          <p:nvPr/>
        </p:nvSpPr>
        <p:spPr>
          <a:xfrm>
            <a:off x="1902603" y="4602614"/>
            <a:ext cx="2808312" cy="338554"/>
          </a:xfrm>
          <a:prstGeom prst="rect">
            <a:avLst/>
          </a:prstGeom>
          <a:noFill/>
        </p:spPr>
        <p:txBody>
          <a:bodyPr wrap="square" rtlCol="0">
            <a:spAutoFit/>
          </a:bodyPr>
          <a:lstStyle/>
          <a:p>
            <a:r>
              <a:rPr lang="de-DE" sz="1600" dirty="0" smtClean="0">
                <a:solidFill>
                  <a:schemeClr val="bg1"/>
                </a:solidFill>
              </a:rPr>
              <a:t>Es kommt ein Schiff geladen…</a:t>
            </a:r>
            <a:endParaRPr lang="de-DE" sz="1600" dirty="0">
              <a:solidFill>
                <a:schemeClr val="bg1"/>
              </a:solidFill>
            </a:endParaRPr>
          </a:p>
        </p:txBody>
      </p:sp>
      <p:sp>
        <p:nvSpPr>
          <p:cNvPr id="7" name="Textfeld 6">
            <a:hlinkClick r:id="" action="ppaction://hlinkshowjump?jump=nextslide"/>
          </p:cNvPr>
          <p:cNvSpPr txBox="1"/>
          <p:nvPr/>
        </p:nvSpPr>
        <p:spPr>
          <a:xfrm>
            <a:off x="5796136" y="4613066"/>
            <a:ext cx="2808312" cy="338554"/>
          </a:xfrm>
          <a:prstGeom prst="rect">
            <a:avLst/>
          </a:prstGeom>
          <a:noFill/>
        </p:spPr>
        <p:txBody>
          <a:bodyPr wrap="square" rtlCol="0">
            <a:spAutoFit/>
          </a:bodyPr>
          <a:lstStyle/>
          <a:p>
            <a:r>
              <a:rPr lang="de-DE" sz="1600" dirty="0" smtClean="0">
                <a:solidFill>
                  <a:schemeClr val="bg1"/>
                </a:solidFill>
              </a:rPr>
              <a:t>Maria durch ein </a:t>
            </a:r>
            <a:r>
              <a:rPr lang="de-DE" sz="1600" dirty="0" err="1" smtClean="0">
                <a:solidFill>
                  <a:schemeClr val="bg1"/>
                </a:solidFill>
              </a:rPr>
              <a:t>Dornwald</a:t>
            </a:r>
            <a:r>
              <a:rPr lang="de-DE" sz="1600" dirty="0" smtClean="0">
                <a:solidFill>
                  <a:schemeClr val="bg1"/>
                </a:solidFill>
              </a:rPr>
              <a:t> ging</a:t>
            </a:r>
          </a:p>
        </p:txBody>
      </p:sp>
      <p:sp>
        <p:nvSpPr>
          <p:cNvPr id="4" name="Textfeld 3"/>
          <p:cNvSpPr txBox="1"/>
          <p:nvPr/>
        </p:nvSpPr>
        <p:spPr>
          <a:xfrm>
            <a:off x="683568" y="5229200"/>
            <a:ext cx="8280920" cy="1569660"/>
          </a:xfrm>
          <a:prstGeom prst="rect">
            <a:avLst/>
          </a:prstGeom>
          <a:noFill/>
        </p:spPr>
        <p:txBody>
          <a:bodyPr wrap="square" rtlCol="0">
            <a:spAutoFit/>
          </a:bodyPr>
          <a:lstStyle/>
          <a:p>
            <a:r>
              <a:rPr lang="de-DE" sz="2400" b="1" dirty="0" smtClean="0">
                <a:solidFill>
                  <a:srgbClr val="881C2B"/>
                </a:solidFill>
              </a:rPr>
              <a:t>Schon 1623 hat ein evangelischer Pfarrer dieses Lied gedichtet, das an den Psalm 24 angelehnt ist. 1704 wurde dann die Melodie dazu komponiert. Gesungen wird das Lied also seit mehr als 300 Jahren.</a:t>
            </a:r>
            <a:endParaRPr lang="de-DE" sz="2400" dirty="0"/>
          </a:p>
        </p:txBody>
      </p:sp>
      <p:sp>
        <p:nvSpPr>
          <p:cNvPr id="9" name="Rechteck 8">
            <a:hlinkClick r:id="rId3" action="ppaction://hlinksldjump"/>
          </p:cNvPr>
          <p:cNvSpPr/>
          <p:nvPr/>
        </p:nvSpPr>
        <p:spPr>
          <a:xfrm>
            <a:off x="-180528" y="-171400"/>
            <a:ext cx="10297144" cy="7560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5049461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1400" y="-26911"/>
            <a:ext cx="9724876" cy="6875054"/>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2267744" y="2175828"/>
            <a:ext cx="5616624" cy="677108"/>
          </a:xfrm>
          <a:prstGeom prst="rect">
            <a:avLst/>
          </a:prstGeom>
          <a:noFill/>
        </p:spPr>
        <p:txBody>
          <a:bodyPr wrap="square" rtlCol="0">
            <a:spAutoFit/>
          </a:bodyPr>
          <a:lstStyle/>
          <a:p>
            <a:r>
              <a:rPr lang="de-DE" sz="2000" dirty="0" smtClean="0">
                <a:solidFill>
                  <a:schemeClr val="bg1"/>
                </a:solidFill>
              </a:rPr>
              <a:t>Welcher Gesang folgt nach dem „Kyrie“?</a:t>
            </a:r>
          </a:p>
          <a:p>
            <a:endParaRPr lang="de-DE" dirty="0">
              <a:solidFill>
                <a:schemeClr val="bg1"/>
              </a:solidFill>
            </a:endParaRPr>
          </a:p>
        </p:txBody>
      </p:sp>
      <p:sp>
        <p:nvSpPr>
          <p:cNvPr id="3" name="Textfeld 2"/>
          <p:cNvSpPr txBox="1"/>
          <p:nvPr/>
        </p:nvSpPr>
        <p:spPr>
          <a:xfrm>
            <a:off x="1907704" y="3645024"/>
            <a:ext cx="2808312" cy="400110"/>
          </a:xfrm>
          <a:prstGeom prst="rect">
            <a:avLst/>
          </a:prstGeom>
          <a:noFill/>
        </p:spPr>
        <p:txBody>
          <a:bodyPr wrap="square" rtlCol="0">
            <a:spAutoFit/>
          </a:bodyPr>
          <a:lstStyle/>
          <a:p>
            <a:r>
              <a:rPr lang="de-DE" sz="2000" dirty="0" smtClean="0">
                <a:solidFill>
                  <a:schemeClr val="bg1"/>
                </a:solidFill>
              </a:rPr>
              <a:t>Gloria</a:t>
            </a:r>
            <a:endParaRPr lang="de-DE" sz="2000" dirty="0">
              <a:solidFill>
                <a:schemeClr val="bg1"/>
              </a:solidFill>
            </a:endParaRPr>
          </a:p>
        </p:txBody>
      </p:sp>
      <p:sp>
        <p:nvSpPr>
          <p:cNvPr id="5" name="Textfeld 4"/>
          <p:cNvSpPr txBox="1"/>
          <p:nvPr/>
        </p:nvSpPr>
        <p:spPr>
          <a:xfrm>
            <a:off x="5724128" y="3645024"/>
            <a:ext cx="2808312" cy="400110"/>
          </a:xfrm>
          <a:prstGeom prst="rect">
            <a:avLst/>
          </a:prstGeom>
          <a:noFill/>
        </p:spPr>
        <p:txBody>
          <a:bodyPr wrap="square" rtlCol="0">
            <a:spAutoFit/>
          </a:bodyPr>
          <a:lstStyle/>
          <a:p>
            <a:r>
              <a:rPr lang="de-DE" sz="2000" dirty="0" smtClean="0">
                <a:solidFill>
                  <a:schemeClr val="bg1"/>
                </a:solidFill>
              </a:rPr>
              <a:t>Sanctus</a:t>
            </a:r>
            <a:endParaRPr lang="de-DE" sz="2000" dirty="0">
              <a:solidFill>
                <a:schemeClr val="bg1"/>
              </a:solidFill>
            </a:endParaRPr>
          </a:p>
        </p:txBody>
      </p:sp>
      <p:sp>
        <p:nvSpPr>
          <p:cNvPr id="6" name="Textfeld 5"/>
          <p:cNvSpPr txBox="1"/>
          <p:nvPr/>
        </p:nvSpPr>
        <p:spPr>
          <a:xfrm>
            <a:off x="1902603" y="4581128"/>
            <a:ext cx="2808312" cy="400110"/>
          </a:xfrm>
          <a:prstGeom prst="rect">
            <a:avLst/>
          </a:prstGeom>
          <a:noFill/>
        </p:spPr>
        <p:txBody>
          <a:bodyPr wrap="square" rtlCol="0">
            <a:spAutoFit/>
          </a:bodyPr>
          <a:lstStyle/>
          <a:p>
            <a:r>
              <a:rPr lang="de-DE" sz="2000" dirty="0" err="1" smtClean="0">
                <a:solidFill>
                  <a:schemeClr val="bg1"/>
                </a:solidFill>
              </a:rPr>
              <a:t>Agnus</a:t>
            </a:r>
            <a:r>
              <a:rPr lang="de-DE" sz="2000" dirty="0" smtClean="0">
                <a:solidFill>
                  <a:schemeClr val="bg1"/>
                </a:solidFill>
              </a:rPr>
              <a:t> </a:t>
            </a:r>
            <a:r>
              <a:rPr lang="de-DE" sz="2000" dirty="0" err="1" smtClean="0">
                <a:solidFill>
                  <a:schemeClr val="bg1"/>
                </a:solidFill>
              </a:rPr>
              <a:t>Dei</a:t>
            </a:r>
            <a:endParaRPr lang="de-DE" sz="2000" dirty="0">
              <a:solidFill>
                <a:schemeClr val="bg1"/>
              </a:solidFill>
            </a:endParaRPr>
          </a:p>
        </p:txBody>
      </p:sp>
      <p:sp>
        <p:nvSpPr>
          <p:cNvPr id="7" name="Textfeld 6">
            <a:hlinkClick r:id="" action="ppaction://hlinkshowjump?jump=nextslide"/>
          </p:cNvPr>
          <p:cNvSpPr txBox="1"/>
          <p:nvPr/>
        </p:nvSpPr>
        <p:spPr>
          <a:xfrm>
            <a:off x="5796136" y="4613066"/>
            <a:ext cx="2808312" cy="400110"/>
          </a:xfrm>
          <a:prstGeom prst="rect">
            <a:avLst/>
          </a:prstGeom>
          <a:noFill/>
        </p:spPr>
        <p:txBody>
          <a:bodyPr wrap="square" rtlCol="0">
            <a:spAutoFit/>
          </a:bodyPr>
          <a:lstStyle/>
          <a:p>
            <a:r>
              <a:rPr lang="de-DE" sz="2000" dirty="0" smtClean="0">
                <a:solidFill>
                  <a:schemeClr val="bg1"/>
                </a:solidFill>
              </a:rPr>
              <a:t>Credo</a:t>
            </a:r>
          </a:p>
        </p:txBody>
      </p:sp>
      <p:sp>
        <p:nvSpPr>
          <p:cNvPr id="4" name="Textfeld 3"/>
          <p:cNvSpPr txBox="1"/>
          <p:nvPr/>
        </p:nvSpPr>
        <p:spPr>
          <a:xfrm>
            <a:off x="1403648" y="5517232"/>
            <a:ext cx="7128792" cy="830997"/>
          </a:xfrm>
          <a:prstGeom prst="rect">
            <a:avLst/>
          </a:prstGeom>
          <a:noFill/>
        </p:spPr>
        <p:txBody>
          <a:bodyPr wrap="square" rtlCol="0">
            <a:spAutoFit/>
          </a:bodyPr>
          <a:lstStyle/>
          <a:p>
            <a:r>
              <a:rPr lang="de-DE" sz="2400" b="1" dirty="0" smtClean="0">
                <a:solidFill>
                  <a:srgbClr val="881C2B"/>
                </a:solidFill>
              </a:rPr>
              <a:t>Das Gloria ist ein Hymnus und als Lobpreis Gottes ein fester Bestandteil der Liturgie</a:t>
            </a:r>
            <a:endParaRPr lang="de-DE" sz="2400" dirty="0"/>
          </a:p>
        </p:txBody>
      </p:sp>
      <p:sp>
        <p:nvSpPr>
          <p:cNvPr id="9" name="Rechteck 8">
            <a:hlinkClick r:id="rId3" action="ppaction://hlinksldjump"/>
          </p:cNvPr>
          <p:cNvSpPr/>
          <p:nvPr/>
        </p:nvSpPr>
        <p:spPr>
          <a:xfrm>
            <a:off x="-180528" y="-171400"/>
            <a:ext cx="10297144" cy="7560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0364341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1400" y="-26911"/>
            <a:ext cx="9724876" cy="6875054"/>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2267744" y="2060848"/>
            <a:ext cx="5616624" cy="984885"/>
          </a:xfrm>
          <a:prstGeom prst="rect">
            <a:avLst/>
          </a:prstGeom>
          <a:noFill/>
        </p:spPr>
        <p:txBody>
          <a:bodyPr wrap="square" rtlCol="0">
            <a:spAutoFit/>
          </a:bodyPr>
          <a:lstStyle/>
          <a:p>
            <a:r>
              <a:rPr lang="de-DE" sz="2000" dirty="0" smtClean="0">
                <a:solidFill>
                  <a:schemeClr val="bg1"/>
                </a:solidFill>
              </a:rPr>
              <a:t>Wann wurden ungefähr die ersten Bibelgeschichten niedergeschrieben?</a:t>
            </a:r>
          </a:p>
          <a:p>
            <a:endParaRPr lang="de-DE" dirty="0">
              <a:solidFill>
                <a:schemeClr val="bg1"/>
              </a:solidFill>
            </a:endParaRPr>
          </a:p>
        </p:txBody>
      </p:sp>
      <p:sp>
        <p:nvSpPr>
          <p:cNvPr id="3" name="Textfeld 2"/>
          <p:cNvSpPr txBox="1"/>
          <p:nvPr/>
        </p:nvSpPr>
        <p:spPr>
          <a:xfrm>
            <a:off x="1907704" y="3645024"/>
            <a:ext cx="2808312" cy="400110"/>
          </a:xfrm>
          <a:prstGeom prst="rect">
            <a:avLst/>
          </a:prstGeom>
          <a:noFill/>
        </p:spPr>
        <p:txBody>
          <a:bodyPr wrap="square" rtlCol="0">
            <a:spAutoFit/>
          </a:bodyPr>
          <a:lstStyle/>
          <a:p>
            <a:r>
              <a:rPr lang="de-DE" sz="2000" dirty="0" smtClean="0">
                <a:solidFill>
                  <a:schemeClr val="bg1"/>
                </a:solidFill>
              </a:rPr>
              <a:t>30 nach Chr.</a:t>
            </a:r>
            <a:endParaRPr lang="de-DE" sz="2000" dirty="0">
              <a:solidFill>
                <a:schemeClr val="bg1"/>
              </a:solidFill>
            </a:endParaRPr>
          </a:p>
        </p:txBody>
      </p:sp>
      <p:sp>
        <p:nvSpPr>
          <p:cNvPr id="5" name="Textfeld 4"/>
          <p:cNvSpPr txBox="1"/>
          <p:nvPr/>
        </p:nvSpPr>
        <p:spPr>
          <a:xfrm>
            <a:off x="5724128" y="3645024"/>
            <a:ext cx="2808312" cy="400110"/>
          </a:xfrm>
          <a:prstGeom prst="rect">
            <a:avLst/>
          </a:prstGeom>
          <a:noFill/>
        </p:spPr>
        <p:txBody>
          <a:bodyPr wrap="square" rtlCol="0">
            <a:spAutoFit/>
          </a:bodyPr>
          <a:lstStyle/>
          <a:p>
            <a:r>
              <a:rPr lang="de-DE" sz="2000" dirty="0" smtClean="0">
                <a:solidFill>
                  <a:schemeClr val="bg1"/>
                </a:solidFill>
              </a:rPr>
              <a:t>600 vor Chr.</a:t>
            </a:r>
            <a:endParaRPr lang="de-DE" sz="2000" dirty="0">
              <a:solidFill>
                <a:schemeClr val="bg1"/>
              </a:solidFill>
            </a:endParaRPr>
          </a:p>
        </p:txBody>
      </p:sp>
      <p:sp>
        <p:nvSpPr>
          <p:cNvPr id="6" name="Textfeld 5"/>
          <p:cNvSpPr txBox="1"/>
          <p:nvPr/>
        </p:nvSpPr>
        <p:spPr>
          <a:xfrm>
            <a:off x="1902603" y="4581128"/>
            <a:ext cx="2808312" cy="400110"/>
          </a:xfrm>
          <a:prstGeom prst="rect">
            <a:avLst/>
          </a:prstGeom>
          <a:noFill/>
        </p:spPr>
        <p:txBody>
          <a:bodyPr wrap="square" rtlCol="0">
            <a:spAutoFit/>
          </a:bodyPr>
          <a:lstStyle/>
          <a:p>
            <a:r>
              <a:rPr lang="de-DE" sz="2000" dirty="0" smtClean="0">
                <a:solidFill>
                  <a:schemeClr val="bg1"/>
                </a:solidFill>
              </a:rPr>
              <a:t>2000 vor Chr.</a:t>
            </a:r>
            <a:endParaRPr lang="de-DE" sz="2000" dirty="0">
              <a:solidFill>
                <a:schemeClr val="bg1"/>
              </a:solidFill>
            </a:endParaRPr>
          </a:p>
        </p:txBody>
      </p:sp>
      <p:sp>
        <p:nvSpPr>
          <p:cNvPr id="7" name="Textfeld 6">
            <a:hlinkClick r:id="" action="ppaction://hlinkshowjump?jump=nextslide"/>
          </p:cNvPr>
          <p:cNvSpPr txBox="1"/>
          <p:nvPr/>
        </p:nvSpPr>
        <p:spPr>
          <a:xfrm>
            <a:off x="5796136" y="4613066"/>
            <a:ext cx="2808312" cy="400110"/>
          </a:xfrm>
          <a:prstGeom prst="rect">
            <a:avLst/>
          </a:prstGeom>
          <a:noFill/>
        </p:spPr>
        <p:txBody>
          <a:bodyPr wrap="square" rtlCol="0">
            <a:spAutoFit/>
          </a:bodyPr>
          <a:lstStyle/>
          <a:p>
            <a:r>
              <a:rPr lang="de-DE" sz="2000" dirty="0" smtClean="0">
                <a:solidFill>
                  <a:schemeClr val="bg1"/>
                </a:solidFill>
              </a:rPr>
              <a:t>200 nach Chr.</a:t>
            </a:r>
          </a:p>
        </p:txBody>
      </p:sp>
      <p:sp>
        <p:nvSpPr>
          <p:cNvPr id="4" name="Textfeld 3"/>
          <p:cNvSpPr txBox="1"/>
          <p:nvPr/>
        </p:nvSpPr>
        <p:spPr>
          <a:xfrm>
            <a:off x="1331640" y="5445224"/>
            <a:ext cx="7416824" cy="1200329"/>
          </a:xfrm>
          <a:prstGeom prst="rect">
            <a:avLst/>
          </a:prstGeom>
          <a:noFill/>
        </p:spPr>
        <p:txBody>
          <a:bodyPr wrap="square" rtlCol="0">
            <a:spAutoFit/>
          </a:bodyPr>
          <a:lstStyle/>
          <a:p>
            <a:r>
              <a:rPr lang="de-DE" sz="2400" b="1" dirty="0" smtClean="0">
                <a:solidFill>
                  <a:srgbClr val="881C2B"/>
                </a:solidFill>
              </a:rPr>
              <a:t>Die ersten Geschichten wurden ca. 600 v.Chr. von Schreibern auf Lederrollen, Papyrus und Tontafeln geschrieben.</a:t>
            </a:r>
            <a:endParaRPr lang="de-DE" sz="2400" dirty="0"/>
          </a:p>
        </p:txBody>
      </p:sp>
      <p:sp>
        <p:nvSpPr>
          <p:cNvPr id="9" name="Rechteck 8">
            <a:hlinkClick r:id="rId3" action="ppaction://hlinksldjump"/>
          </p:cNvPr>
          <p:cNvSpPr/>
          <p:nvPr/>
        </p:nvSpPr>
        <p:spPr>
          <a:xfrm>
            <a:off x="-180528" y="-171400"/>
            <a:ext cx="10297144" cy="7560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4670439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 action="ppaction://hlinkshowjump?jump=firstslide"/>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1400" y="-26911"/>
            <a:ext cx="9724876" cy="6875054"/>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2267744" y="1916832"/>
            <a:ext cx="5616624" cy="1292662"/>
          </a:xfrm>
          <a:prstGeom prst="rect">
            <a:avLst/>
          </a:prstGeom>
          <a:noFill/>
        </p:spPr>
        <p:txBody>
          <a:bodyPr wrap="square" rtlCol="0">
            <a:spAutoFit/>
          </a:bodyPr>
          <a:lstStyle/>
          <a:p>
            <a:r>
              <a:rPr lang="de-DE" sz="2000" dirty="0" smtClean="0">
                <a:solidFill>
                  <a:schemeClr val="bg1"/>
                </a:solidFill>
              </a:rPr>
              <a:t>Das erste Buch der Bibel erzählt vom Paradies. Es heißt , darin lag ein wunderschöner Garten. Welchen Namen hatte er?</a:t>
            </a:r>
          </a:p>
          <a:p>
            <a:endParaRPr lang="de-DE" dirty="0">
              <a:solidFill>
                <a:schemeClr val="bg1"/>
              </a:solidFill>
            </a:endParaRPr>
          </a:p>
        </p:txBody>
      </p:sp>
      <p:sp>
        <p:nvSpPr>
          <p:cNvPr id="3" name="Textfeld 2"/>
          <p:cNvSpPr txBox="1"/>
          <p:nvPr/>
        </p:nvSpPr>
        <p:spPr>
          <a:xfrm>
            <a:off x="1907704" y="3645024"/>
            <a:ext cx="2808312" cy="400110"/>
          </a:xfrm>
          <a:prstGeom prst="rect">
            <a:avLst/>
          </a:prstGeom>
          <a:noFill/>
        </p:spPr>
        <p:txBody>
          <a:bodyPr wrap="square" rtlCol="0">
            <a:spAutoFit/>
          </a:bodyPr>
          <a:lstStyle/>
          <a:p>
            <a:r>
              <a:rPr lang="de-DE" sz="2000" dirty="0" err="1" smtClean="0">
                <a:solidFill>
                  <a:schemeClr val="bg1"/>
                </a:solidFill>
              </a:rPr>
              <a:t>Eminem</a:t>
            </a:r>
            <a:endParaRPr lang="de-DE" sz="2000" dirty="0">
              <a:solidFill>
                <a:schemeClr val="bg1"/>
              </a:solidFill>
            </a:endParaRPr>
          </a:p>
        </p:txBody>
      </p:sp>
      <p:sp>
        <p:nvSpPr>
          <p:cNvPr id="5" name="Textfeld 4"/>
          <p:cNvSpPr txBox="1"/>
          <p:nvPr/>
        </p:nvSpPr>
        <p:spPr>
          <a:xfrm>
            <a:off x="5724128" y="3645024"/>
            <a:ext cx="2808312" cy="400110"/>
          </a:xfrm>
          <a:prstGeom prst="rect">
            <a:avLst/>
          </a:prstGeom>
          <a:noFill/>
        </p:spPr>
        <p:txBody>
          <a:bodyPr wrap="square" rtlCol="0">
            <a:spAutoFit/>
          </a:bodyPr>
          <a:lstStyle/>
          <a:p>
            <a:r>
              <a:rPr lang="de-DE" sz="2000" dirty="0" smtClean="0">
                <a:solidFill>
                  <a:schemeClr val="bg1"/>
                </a:solidFill>
              </a:rPr>
              <a:t>Estragon</a:t>
            </a:r>
            <a:endParaRPr lang="de-DE" sz="2000" dirty="0">
              <a:solidFill>
                <a:schemeClr val="bg1"/>
              </a:solidFill>
            </a:endParaRPr>
          </a:p>
        </p:txBody>
      </p:sp>
      <p:sp>
        <p:nvSpPr>
          <p:cNvPr id="6" name="Textfeld 5"/>
          <p:cNvSpPr txBox="1"/>
          <p:nvPr/>
        </p:nvSpPr>
        <p:spPr>
          <a:xfrm>
            <a:off x="1902603" y="4581128"/>
            <a:ext cx="2808312" cy="400110"/>
          </a:xfrm>
          <a:prstGeom prst="rect">
            <a:avLst/>
          </a:prstGeom>
          <a:noFill/>
        </p:spPr>
        <p:txBody>
          <a:bodyPr wrap="square" rtlCol="0">
            <a:spAutoFit/>
          </a:bodyPr>
          <a:lstStyle/>
          <a:p>
            <a:r>
              <a:rPr lang="de-DE" sz="2000" dirty="0" smtClean="0">
                <a:solidFill>
                  <a:schemeClr val="bg1"/>
                </a:solidFill>
              </a:rPr>
              <a:t>Edeka</a:t>
            </a:r>
            <a:endParaRPr lang="de-DE" sz="2000" dirty="0">
              <a:solidFill>
                <a:schemeClr val="bg1"/>
              </a:solidFill>
            </a:endParaRPr>
          </a:p>
        </p:txBody>
      </p:sp>
      <p:sp>
        <p:nvSpPr>
          <p:cNvPr id="7" name="Textfeld 6">
            <a:hlinkClick r:id="" action="ppaction://hlinkshowjump?jump=nextslide"/>
          </p:cNvPr>
          <p:cNvSpPr txBox="1"/>
          <p:nvPr/>
        </p:nvSpPr>
        <p:spPr>
          <a:xfrm>
            <a:off x="5796136" y="4613066"/>
            <a:ext cx="2808312" cy="400110"/>
          </a:xfrm>
          <a:prstGeom prst="rect">
            <a:avLst/>
          </a:prstGeom>
          <a:noFill/>
        </p:spPr>
        <p:txBody>
          <a:bodyPr wrap="square" rtlCol="0">
            <a:spAutoFit/>
          </a:bodyPr>
          <a:lstStyle/>
          <a:p>
            <a:r>
              <a:rPr lang="de-DE" sz="2000" dirty="0" smtClean="0">
                <a:solidFill>
                  <a:schemeClr val="bg1"/>
                </a:solidFill>
              </a:rPr>
              <a:t>Eden</a:t>
            </a:r>
          </a:p>
        </p:txBody>
      </p:sp>
      <p:sp>
        <p:nvSpPr>
          <p:cNvPr id="4" name="Textfeld 3"/>
          <p:cNvSpPr txBox="1"/>
          <p:nvPr/>
        </p:nvSpPr>
        <p:spPr>
          <a:xfrm>
            <a:off x="1403648" y="5445224"/>
            <a:ext cx="7200800" cy="830997"/>
          </a:xfrm>
          <a:prstGeom prst="rect">
            <a:avLst/>
          </a:prstGeom>
          <a:noFill/>
        </p:spPr>
        <p:txBody>
          <a:bodyPr wrap="square" rtlCol="0">
            <a:spAutoFit/>
          </a:bodyPr>
          <a:lstStyle/>
          <a:p>
            <a:r>
              <a:rPr lang="de-DE" sz="2400" b="1" dirty="0" smtClean="0">
                <a:solidFill>
                  <a:srgbClr val="881C2B"/>
                </a:solidFill>
              </a:rPr>
              <a:t>Das Garten hieß Eden:</a:t>
            </a:r>
          </a:p>
          <a:p>
            <a:r>
              <a:rPr lang="de-DE" sz="2400" b="1" dirty="0" smtClean="0">
                <a:solidFill>
                  <a:srgbClr val="881C2B"/>
                </a:solidFill>
              </a:rPr>
              <a:t>Hebräisch für „Wonne“</a:t>
            </a:r>
            <a:endParaRPr lang="de-DE" sz="2400" dirty="0"/>
          </a:p>
        </p:txBody>
      </p:sp>
    </p:spTree>
    <p:extLst>
      <p:ext uri="{BB962C8B-B14F-4D97-AF65-F5344CB8AC3E}">
        <p14:creationId xmlns:p14="http://schemas.microsoft.com/office/powerpoint/2010/main" val="28045716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96552" y="-27384"/>
            <a:ext cx="9724875" cy="6875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98509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96552" y="-27384"/>
            <a:ext cx="9724875" cy="6875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90530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96552" y="-27384"/>
            <a:ext cx="9724875" cy="6875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17329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96552" y="-27384"/>
            <a:ext cx="9724875" cy="6875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3166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96552" y="-27384"/>
            <a:ext cx="9724875" cy="6875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8614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96552" y="-27384"/>
            <a:ext cx="9724875" cy="6875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3854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6.2.31\User\Jugendamt\Ministranten\POOL\09 Öffentlichkeitsarbeit und Merchandise\09-01 Onlinemedien\Instagram\Postingplan und Inhalte\Quiz im Juli\Bilder\PowerPoint\Frageprofil Grunddesign.png">
            <a:hlinkClick r:id="" action="ppaction://hlinkshowjump?jump=nextslide"/>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400" y="-27384"/>
            <a:ext cx="9724876" cy="687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2267744" y="2084075"/>
            <a:ext cx="5616624" cy="984885"/>
          </a:xfrm>
          <a:prstGeom prst="rect">
            <a:avLst/>
          </a:prstGeom>
          <a:noFill/>
        </p:spPr>
        <p:txBody>
          <a:bodyPr wrap="square" rtlCol="0">
            <a:spAutoFit/>
          </a:bodyPr>
          <a:lstStyle/>
          <a:p>
            <a:r>
              <a:rPr lang="de-DE" sz="2000" dirty="0" smtClean="0">
                <a:solidFill>
                  <a:schemeClr val="bg1"/>
                </a:solidFill>
              </a:rPr>
              <a:t>Wie heißt es, wenn mehrere Priester am Altar gemeinsam Eucharistie feiern?</a:t>
            </a:r>
          </a:p>
          <a:p>
            <a:endParaRPr lang="de-DE" dirty="0">
              <a:solidFill>
                <a:schemeClr val="bg1"/>
              </a:solidFill>
            </a:endParaRPr>
          </a:p>
        </p:txBody>
      </p:sp>
      <p:sp>
        <p:nvSpPr>
          <p:cNvPr id="3" name="Textfeld 2"/>
          <p:cNvSpPr txBox="1"/>
          <p:nvPr/>
        </p:nvSpPr>
        <p:spPr>
          <a:xfrm>
            <a:off x="1907704" y="3645024"/>
            <a:ext cx="2808312" cy="400110"/>
          </a:xfrm>
          <a:prstGeom prst="rect">
            <a:avLst/>
          </a:prstGeom>
          <a:noFill/>
        </p:spPr>
        <p:txBody>
          <a:bodyPr wrap="square" rtlCol="0">
            <a:spAutoFit/>
          </a:bodyPr>
          <a:lstStyle/>
          <a:p>
            <a:r>
              <a:rPr lang="de-DE" sz="2000" dirty="0" smtClean="0">
                <a:solidFill>
                  <a:schemeClr val="bg1"/>
                </a:solidFill>
              </a:rPr>
              <a:t>Konzelebration</a:t>
            </a:r>
            <a:endParaRPr lang="de-DE" sz="2000" dirty="0">
              <a:solidFill>
                <a:schemeClr val="bg1"/>
              </a:solidFill>
            </a:endParaRPr>
          </a:p>
        </p:txBody>
      </p:sp>
      <p:sp>
        <p:nvSpPr>
          <p:cNvPr id="5" name="Textfeld 4"/>
          <p:cNvSpPr txBox="1"/>
          <p:nvPr/>
        </p:nvSpPr>
        <p:spPr>
          <a:xfrm>
            <a:off x="5724128" y="3645024"/>
            <a:ext cx="2808312" cy="400110"/>
          </a:xfrm>
          <a:prstGeom prst="rect">
            <a:avLst/>
          </a:prstGeom>
          <a:noFill/>
        </p:spPr>
        <p:txBody>
          <a:bodyPr wrap="square" rtlCol="0">
            <a:spAutoFit/>
          </a:bodyPr>
          <a:lstStyle/>
          <a:p>
            <a:r>
              <a:rPr lang="de-DE" sz="2000" dirty="0" smtClean="0">
                <a:solidFill>
                  <a:schemeClr val="bg1"/>
                </a:solidFill>
              </a:rPr>
              <a:t>Konsistorium</a:t>
            </a:r>
            <a:endParaRPr lang="de-DE" sz="2000" dirty="0">
              <a:solidFill>
                <a:schemeClr val="bg1"/>
              </a:solidFill>
            </a:endParaRPr>
          </a:p>
        </p:txBody>
      </p:sp>
      <p:sp>
        <p:nvSpPr>
          <p:cNvPr id="6" name="Textfeld 5"/>
          <p:cNvSpPr txBox="1"/>
          <p:nvPr/>
        </p:nvSpPr>
        <p:spPr>
          <a:xfrm>
            <a:off x="1902603" y="4581128"/>
            <a:ext cx="2808312" cy="400110"/>
          </a:xfrm>
          <a:prstGeom prst="rect">
            <a:avLst/>
          </a:prstGeom>
          <a:noFill/>
        </p:spPr>
        <p:txBody>
          <a:bodyPr wrap="square" rtlCol="0">
            <a:spAutoFit/>
          </a:bodyPr>
          <a:lstStyle/>
          <a:p>
            <a:r>
              <a:rPr lang="de-DE" sz="2000" dirty="0" smtClean="0">
                <a:solidFill>
                  <a:schemeClr val="bg1"/>
                </a:solidFill>
              </a:rPr>
              <a:t>Kontemplation</a:t>
            </a:r>
            <a:endParaRPr lang="de-DE" sz="2000" dirty="0">
              <a:solidFill>
                <a:schemeClr val="bg1"/>
              </a:solidFill>
            </a:endParaRPr>
          </a:p>
        </p:txBody>
      </p:sp>
      <p:sp>
        <p:nvSpPr>
          <p:cNvPr id="7" name="Textfeld 6">
            <a:hlinkClick r:id="" action="ppaction://hlinkshowjump?jump=nextslide"/>
          </p:cNvPr>
          <p:cNvSpPr txBox="1"/>
          <p:nvPr/>
        </p:nvSpPr>
        <p:spPr>
          <a:xfrm>
            <a:off x="5796136" y="4613066"/>
            <a:ext cx="2808312" cy="400110"/>
          </a:xfrm>
          <a:prstGeom prst="rect">
            <a:avLst/>
          </a:prstGeom>
          <a:noFill/>
        </p:spPr>
        <p:txBody>
          <a:bodyPr wrap="square" rtlCol="0">
            <a:spAutoFit/>
          </a:bodyPr>
          <a:lstStyle/>
          <a:p>
            <a:r>
              <a:rPr lang="de-DE" sz="2000" dirty="0" smtClean="0">
                <a:solidFill>
                  <a:schemeClr val="bg1"/>
                </a:solidFill>
              </a:rPr>
              <a:t>Kongregation</a:t>
            </a:r>
            <a:endParaRPr lang="de-DE" sz="2000" dirty="0">
              <a:solidFill>
                <a:schemeClr val="bg1"/>
              </a:solidFill>
            </a:endParaRPr>
          </a:p>
        </p:txBody>
      </p:sp>
      <p:sp>
        <p:nvSpPr>
          <p:cNvPr id="8" name="Textfeld 7">
            <a:hlinkClick r:id="rId3" action="ppaction://hlinksldjump"/>
          </p:cNvPr>
          <p:cNvSpPr txBox="1"/>
          <p:nvPr/>
        </p:nvSpPr>
        <p:spPr>
          <a:xfrm>
            <a:off x="8244408" y="404664"/>
            <a:ext cx="504056" cy="523220"/>
          </a:xfrm>
          <a:prstGeom prst="rect">
            <a:avLst/>
          </a:prstGeom>
          <a:ln/>
        </p:spPr>
        <p:style>
          <a:lnRef idx="0">
            <a:schemeClr val="accent2"/>
          </a:lnRef>
          <a:fillRef idx="3">
            <a:schemeClr val="accent2"/>
          </a:fillRef>
          <a:effectRef idx="3">
            <a:schemeClr val="accent2"/>
          </a:effectRef>
          <a:fontRef idx="minor">
            <a:schemeClr val="lt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de-DE"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de-DE" sz="2800" b="1" dirty="0" smtClean="0">
                <a:ln w="11430"/>
                <a:solidFill>
                  <a:srgbClr val="600000"/>
                </a:solidFill>
                <a:effectLst>
                  <a:outerShdw blurRad="50800" dist="39000" dir="5460000" algn="tl">
                    <a:srgbClr val="000000">
                      <a:alpha val="38000"/>
                    </a:srgbClr>
                  </a:outerShdw>
                </a:effectLst>
              </a:rPr>
              <a:t>?</a:t>
            </a:r>
            <a:endParaRPr lang="de-DE" sz="2800" b="1" dirty="0">
              <a:ln w="11430"/>
              <a:solidFill>
                <a:srgbClr val="600000"/>
              </a:solidFill>
              <a:effectLst>
                <a:outerShdw blurRad="50800" dist="39000" dir="5460000" algn="tl">
                  <a:srgbClr val="000000">
                    <a:alpha val="38000"/>
                  </a:srgbClr>
                </a:outerShdw>
              </a:effectLst>
            </a:endParaRPr>
          </a:p>
        </p:txBody>
      </p:sp>
      <p:sp>
        <p:nvSpPr>
          <p:cNvPr id="4" name="Textfeld 3">
            <a:hlinkClick r:id="rId3" action="ppaction://hlinksldjump"/>
          </p:cNvPr>
          <p:cNvSpPr txBox="1"/>
          <p:nvPr/>
        </p:nvSpPr>
        <p:spPr>
          <a:xfrm>
            <a:off x="1187624" y="3356992"/>
            <a:ext cx="3816424" cy="923330"/>
          </a:xfrm>
          <a:prstGeom prst="rect">
            <a:avLst/>
          </a:prstGeom>
          <a:noFill/>
        </p:spPr>
        <p:txBody>
          <a:bodyPr wrap="square" rtlCol="0">
            <a:spAutoFit/>
          </a:bodyPr>
          <a:lstStyle/>
          <a:p>
            <a:endParaRPr lang="de-DE" dirty="0" smtClean="0"/>
          </a:p>
          <a:p>
            <a:r>
              <a:rPr lang="de-DE" dirty="0" smtClean="0"/>
              <a:t/>
            </a:r>
            <a:br>
              <a:rPr lang="de-DE" dirty="0" smtClean="0"/>
            </a:br>
            <a:endParaRPr lang="de-DE" dirty="0"/>
          </a:p>
        </p:txBody>
      </p:sp>
      <p:sp>
        <p:nvSpPr>
          <p:cNvPr id="9" name="Textfeld 8">
            <a:hlinkClick r:id="rId4" action="ppaction://hlinksldjump"/>
          </p:cNvPr>
          <p:cNvSpPr txBox="1"/>
          <p:nvPr/>
        </p:nvSpPr>
        <p:spPr>
          <a:xfrm>
            <a:off x="1187624" y="4365104"/>
            <a:ext cx="3816424" cy="923330"/>
          </a:xfrm>
          <a:prstGeom prst="rect">
            <a:avLst/>
          </a:prstGeom>
          <a:noFill/>
        </p:spPr>
        <p:txBody>
          <a:bodyPr wrap="square" rtlCol="0">
            <a:spAutoFit/>
          </a:bodyPr>
          <a:lstStyle/>
          <a:p>
            <a:endParaRPr lang="de-DE" dirty="0" smtClean="0"/>
          </a:p>
          <a:p>
            <a:endParaRPr lang="de-DE" dirty="0"/>
          </a:p>
          <a:p>
            <a:endParaRPr lang="de-DE" dirty="0"/>
          </a:p>
        </p:txBody>
      </p:sp>
      <p:sp>
        <p:nvSpPr>
          <p:cNvPr id="10" name="Textfeld 9">
            <a:hlinkClick r:id="rId4" action="ppaction://hlinksldjump"/>
          </p:cNvPr>
          <p:cNvSpPr txBox="1"/>
          <p:nvPr/>
        </p:nvSpPr>
        <p:spPr>
          <a:xfrm>
            <a:off x="5076056" y="3356992"/>
            <a:ext cx="3816424" cy="2031325"/>
          </a:xfrm>
          <a:prstGeom prst="rect">
            <a:avLst/>
          </a:prstGeom>
          <a:noFill/>
        </p:spPr>
        <p:txBody>
          <a:bodyPr wrap="square" rtlCol="0">
            <a:spAutoFit/>
          </a:bodyPr>
          <a:lstStyle/>
          <a:p>
            <a:endParaRPr lang="de-DE" dirty="0" smtClean="0"/>
          </a:p>
          <a:p>
            <a:endParaRPr lang="de-DE" dirty="0"/>
          </a:p>
          <a:p>
            <a:endParaRPr lang="de-DE" dirty="0" smtClean="0"/>
          </a:p>
          <a:p>
            <a:endParaRPr lang="de-DE" dirty="0"/>
          </a:p>
          <a:p>
            <a:endParaRPr lang="de-DE" dirty="0" smtClean="0"/>
          </a:p>
          <a:p>
            <a:endParaRPr lang="de-DE" dirty="0"/>
          </a:p>
          <a:p>
            <a:endParaRPr lang="de-DE" dirty="0"/>
          </a:p>
        </p:txBody>
      </p:sp>
    </p:spTree>
    <p:extLst>
      <p:ext uri="{BB962C8B-B14F-4D97-AF65-F5344CB8AC3E}">
        <p14:creationId xmlns:p14="http://schemas.microsoft.com/office/powerpoint/2010/main" val="10977953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96552" y="-27384"/>
            <a:ext cx="9724875" cy="6875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0573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96552" y="-27384"/>
            <a:ext cx="9724875" cy="6875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15247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96552" y="-27384"/>
            <a:ext cx="9724875" cy="6875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4180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96552" y="-27384"/>
            <a:ext cx="9724875" cy="6875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46097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96552" y="-27384"/>
            <a:ext cx="9724875" cy="6875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56057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96552" y="-27384"/>
            <a:ext cx="9724875" cy="6875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57468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6.2.31\User\Jugendamt\Ministranten\POOL\09 Öffentlichkeitsarbeit und Merchandise\09-01 Onlinemedien\Instagram\Postingplan und Inhalte\Quiz im Juli\Bilder\PowerPoint\Frageprofil Grunddesign.png">
            <a:hlinkClick r:id="" action="ppaction://hlinkshowjump?jump=nextslide"/>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400" y="-27384"/>
            <a:ext cx="9724876" cy="687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2267744" y="2060848"/>
            <a:ext cx="5616624" cy="984885"/>
          </a:xfrm>
          <a:prstGeom prst="rect">
            <a:avLst/>
          </a:prstGeom>
          <a:noFill/>
        </p:spPr>
        <p:txBody>
          <a:bodyPr wrap="square" rtlCol="0">
            <a:spAutoFit/>
          </a:bodyPr>
          <a:lstStyle/>
          <a:p>
            <a:r>
              <a:rPr lang="de-DE" sz="2000" dirty="0" smtClean="0">
                <a:solidFill>
                  <a:schemeClr val="bg1"/>
                </a:solidFill>
              </a:rPr>
              <a:t>Wie heißt der Tisch, auf dem Wasser und Wein stehen?</a:t>
            </a:r>
          </a:p>
          <a:p>
            <a:endParaRPr lang="de-DE" dirty="0">
              <a:solidFill>
                <a:schemeClr val="bg1"/>
              </a:solidFill>
            </a:endParaRPr>
          </a:p>
        </p:txBody>
      </p:sp>
      <p:sp>
        <p:nvSpPr>
          <p:cNvPr id="3" name="Textfeld 2"/>
          <p:cNvSpPr txBox="1"/>
          <p:nvPr/>
        </p:nvSpPr>
        <p:spPr>
          <a:xfrm>
            <a:off x="1907704" y="3645024"/>
            <a:ext cx="2808312" cy="400110"/>
          </a:xfrm>
          <a:prstGeom prst="rect">
            <a:avLst/>
          </a:prstGeom>
          <a:noFill/>
        </p:spPr>
        <p:txBody>
          <a:bodyPr wrap="square" rtlCol="0">
            <a:spAutoFit/>
          </a:bodyPr>
          <a:lstStyle/>
          <a:p>
            <a:r>
              <a:rPr lang="de-DE" sz="2000" dirty="0" smtClean="0">
                <a:solidFill>
                  <a:schemeClr val="bg1"/>
                </a:solidFill>
              </a:rPr>
              <a:t>Sideboard</a:t>
            </a:r>
            <a:endParaRPr lang="de-DE" sz="2000" dirty="0">
              <a:solidFill>
                <a:schemeClr val="bg1"/>
              </a:solidFill>
            </a:endParaRPr>
          </a:p>
        </p:txBody>
      </p:sp>
      <p:sp>
        <p:nvSpPr>
          <p:cNvPr id="5" name="Textfeld 4"/>
          <p:cNvSpPr txBox="1"/>
          <p:nvPr/>
        </p:nvSpPr>
        <p:spPr>
          <a:xfrm>
            <a:off x="5724128" y="3645024"/>
            <a:ext cx="2808312" cy="400110"/>
          </a:xfrm>
          <a:prstGeom prst="rect">
            <a:avLst/>
          </a:prstGeom>
          <a:noFill/>
        </p:spPr>
        <p:txBody>
          <a:bodyPr wrap="square" rtlCol="0">
            <a:spAutoFit/>
          </a:bodyPr>
          <a:lstStyle/>
          <a:p>
            <a:r>
              <a:rPr lang="de-DE" sz="2000" dirty="0" smtClean="0">
                <a:solidFill>
                  <a:schemeClr val="bg1"/>
                </a:solidFill>
              </a:rPr>
              <a:t>Kredenz</a:t>
            </a:r>
            <a:endParaRPr lang="de-DE" sz="2000" dirty="0">
              <a:solidFill>
                <a:schemeClr val="bg1"/>
              </a:solidFill>
            </a:endParaRPr>
          </a:p>
        </p:txBody>
      </p:sp>
      <p:sp>
        <p:nvSpPr>
          <p:cNvPr id="6" name="Textfeld 5"/>
          <p:cNvSpPr txBox="1"/>
          <p:nvPr/>
        </p:nvSpPr>
        <p:spPr>
          <a:xfrm>
            <a:off x="1902603" y="4581128"/>
            <a:ext cx="2808312" cy="400110"/>
          </a:xfrm>
          <a:prstGeom prst="rect">
            <a:avLst/>
          </a:prstGeom>
          <a:noFill/>
        </p:spPr>
        <p:txBody>
          <a:bodyPr wrap="square" rtlCol="0">
            <a:spAutoFit/>
          </a:bodyPr>
          <a:lstStyle/>
          <a:p>
            <a:r>
              <a:rPr lang="de-DE" sz="2000" dirty="0" smtClean="0">
                <a:solidFill>
                  <a:schemeClr val="bg1"/>
                </a:solidFill>
              </a:rPr>
              <a:t>Serviertisch</a:t>
            </a:r>
            <a:endParaRPr lang="de-DE" sz="2000" dirty="0">
              <a:solidFill>
                <a:schemeClr val="bg1"/>
              </a:solidFill>
            </a:endParaRPr>
          </a:p>
        </p:txBody>
      </p:sp>
      <p:sp>
        <p:nvSpPr>
          <p:cNvPr id="7" name="Textfeld 6">
            <a:hlinkClick r:id="" action="ppaction://hlinkshowjump?jump=nextslide"/>
          </p:cNvPr>
          <p:cNvSpPr txBox="1"/>
          <p:nvPr/>
        </p:nvSpPr>
        <p:spPr>
          <a:xfrm>
            <a:off x="5796136" y="4613066"/>
            <a:ext cx="2808312" cy="400110"/>
          </a:xfrm>
          <a:prstGeom prst="rect">
            <a:avLst/>
          </a:prstGeom>
          <a:noFill/>
        </p:spPr>
        <p:txBody>
          <a:bodyPr wrap="square" rtlCol="0">
            <a:spAutoFit/>
          </a:bodyPr>
          <a:lstStyle/>
          <a:p>
            <a:r>
              <a:rPr lang="de-DE" sz="2000" dirty="0" smtClean="0">
                <a:solidFill>
                  <a:schemeClr val="bg1"/>
                </a:solidFill>
              </a:rPr>
              <a:t>Tablett</a:t>
            </a:r>
            <a:endParaRPr lang="de-DE" sz="2000" dirty="0">
              <a:solidFill>
                <a:schemeClr val="bg1"/>
              </a:solidFill>
            </a:endParaRPr>
          </a:p>
        </p:txBody>
      </p:sp>
      <p:sp>
        <p:nvSpPr>
          <p:cNvPr id="8" name="Textfeld 7">
            <a:hlinkClick r:id="rId3" action="ppaction://hlinksldjump"/>
          </p:cNvPr>
          <p:cNvSpPr txBox="1"/>
          <p:nvPr/>
        </p:nvSpPr>
        <p:spPr>
          <a:xfrm>
            <a:off x="8244408" y="404664"/>
            <a:ext cx="504056" cy="523220"/>
          </a:xfrm>
          <a:prstGeom prst="rect">
            <a:avLst/>
          </a:prstGeom>
          <a:ln/>
        </p:spPr>
        <p:style>
          <a:lnRef idx="0">
            <a:schemeClr val="accent2"/>
          </a:lnRef>
          <a:fillRef idx="3">
            <a:schemeClr val="accent2"/>
          </a:fillRef>
          <a:effectRef idx="3">
            <a:schemeClr val="accent2"/>
          </a:effectRef>
          <a:fontRef idx="minor">
            <a:schemeClr val="lt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de-DE"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de-DE" sz="2800" b="1" dirty="0" smtClean="0">
                <a:ln w="11430"/>
                <a:solidFill>
                  <a:srgbClr val="600000"/>
                </a:solidFill>
                <a:effectLst>
                  <a:outerShdw blurRad="50800" dist="39000" dir="5460000" algn="tl">
                    <a:srgbClr val="000000">
                      <a:alpha val="38000"/>
                    </a:srgbClr>
                  </a:outerShdw>
                </a:effectLst>
              </a:rPr>
              <a:t>?</a:t>
            </a:r>
            <a:endParaRPr lang="de-DE" sz="2800" b="1" dirty="0">
              <a:ln w="11430"/>
              <a:solidFill>
                <a:srgbClr val="600000"/>
              </a:solidFill>
              <a:effectLst>
                <a:outerShdw blurRad="50800" dist="39000" dir="5460000" algn="tl">
                  <a:srgbClr val="000000">
                    <a:alpha val="38000"/>
                  </a:srgbClr>
                </a:outerShdw>
              </a:effectLst>
            </a:endParaRPr>
          </a:p>
        </p:txBody>
      </p:sp>
      <p:sp>
        <p:nvSpPr>
          <p:cNvPr id="4" name="Textfeld 3">
            <a:hlinkClick r:id="rId4" action="ppaction://hlinksldjump"/>
          </p:cNvPr>
          <p:cNvSpPr txBox="1"/>
          <p:nvPr/>
        </p:nvSpPr>
        <p:spPr>
          <a:xfrm>
            <a:off x="1115616" y="3356992"/>
            <a:ext cx="3960440" cy="2031325"/>
          </a:xfrm>
          <a:prstGeom prst="rect">
            <a:avLst/>
          </a:prstGeom>
          <a:noFill/>
        </p:spPr>
        <p:txBody>
          <a:bodyPr wrap="square" rtlCol="0">
            <a:spAutoFit/>
          </a:bodyPr>
          <a:lstStyle/>
          <a:p>
            <a:endParaRPr lang="de-DE" dirty="0" smtClean="0"/>
          </a:p>
          <a:p>
            <a:endParaRPr lang="de-DE" dirty="0"/>
          </a:p>
          <a:p>
            <a:endParaRPr lang="de-DE" dirty="0" smtClean="0"/>
          </a:p>
          <a:p>
            <a:endParaRPr lang="de-DE" dirty="0"/>
          </a:p>
          <a:p>
            <a:endParaRPr lang="de-DE" dirty="0" smtClean="0"/>
          </a:p>
          <a:p>
            <a:endParaRPr lang="de-DE" dirty="0"/>
          </a:p>
          <a:p>
            <a:endParaRPr lang="de-DE" dirty="0"/>
          </a:p>
        </p:txBody>
      </p:sp>
      <p:sp>
        <p:nvSpPr>
          <p:cNvPr id="10" name="Textfeld 9">
            <a:hlinkClick r:id="rId4" action="ppaction://hlinksldjump"/>
          </p:cNvPr>
          <p:cNvSpPr txBox="1"/>
          <p:nvPr/>
        </p:nvSpPr>
        <p:spPr>
          <a:xfrm>
            <a:off x="5041900" y="4365104"/>
            <a:ext cx="3960440" cy="2031325"/>
          </a:xfrm>
          <a:prstGeom prst="rect">
            <a:avLst/>
          </a:prstGeom>
          <a:noFill/>
        </p:spPr>
        <p:txBody>
          <a:bodyPr wrap="square" rtlCol="0">
            <a:spAutoFit/>
          </a:bodyPr>
          <a:lstStyle/>
          <a:p>
            <a:endParaRPr lang="de-DE" dirty="0" smtClean="0"/>
          </a:p>
          <a:p>
            <a:endParaRPr lang="de-DE" dirty="0"/>
          </a:p>
          <a:p>
            <a:endParaRPr lang="de-DE" dirty="0" smtClean="0"/>
          </a:p>
          <a:p>
            <a:endParaRPr lang="de-DE" dirty="0"/>
          </a:p>
          <a:p>
            <a:endParaRPr lang="de-DE" dirty="0" smtClean="0"/>
          </a:p>
          <a:p>
            <a:endParaRPr lang="de-DE" dirty="0"/>
          </a:p>
          <a:p>
            <a:endParaRPr lang="de-DE" dirty="0"/>
          </a:p>
        </p:txBody>
      </p:sp>
      <p:sp>
        <p:nvSpPr>
          <p:cNvPr id="9" name="Textfeld 8">
            <a:hlinkClick r:id="rId3" action="ppaction://hlinksldjump"/>
          </p:cNvPr>
          <p:cNvSpPr txBox="1"/>
          <p:nvPr/>
        </p:nvSpPr>
        <p:spPr>
          <a:xfrm>
            <a:off x="5076056" y="3356992"/>
            <a:ext cx="3926284" cy="923330"/>
          </a:xfrm>
          <a:prstGeom prst="rect">
            <a:avLst/>
          </a:prstGeom>
          <a:noFill/>
        </p:spPr>
        <p:txBody>
          <a:bodyPr wrap="square" rtlCol="0">
            <a:spAutoFit/>
          </a:bodyPr>
          <a:lstStyle/>
          <a:p>
            <a:endParaRPr lang="de-DE" dirty="0" smtClean="0"/>
          </a:p>
          <a:p>
            <a:endParaRPr lang="de-DE" dirty="0"/>
          </a:p>
          <a:p>
            <a:endParaRPr lang="de-DE" dirty="0"/>
          </a:p>
        </p:txBody>
      </p:sp>
    </p:spTree>
    <p:extLst>
      <p:ext uri="{BB962C8B-B14F-4D97-AF65-F5344CB8AC3E}">
        <p14:creationId xmlns:p14="http://schemas.microsoft.com/office/powerpoint/2010/main" val="11923224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6.2.31\User\Jugendamt\Ministranten\POOL\09 Öffentlichkeitsarbeit und Merchandise\09-01 Onlinemedien\Instagram\Postingplan und Inhalte\Quiz im Juli\Bilder\PowerPoint\Frageprofil Grunddesign.png">
            <a:hlinkClick r:id="" action="ppaction://hlinkshowjump?jump=nextslide"/>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400" y="-27384"/>
            <a:ext cx="9724876" cy="687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2267744" y="2060848"/>
            <a:ext cx="5616624" cy="984885"/>
          </a:xfrm>
          <a:prstGeom prst="rect">
            <a:avLst/>
          </a:prstGeom>
          <a:noFill/>
        </p:spPr>
        <p:txBody>
          <a:bodyPr wrap="square" rtlCol="0">
            <a:spAutoFit/>
          </a:bodyPr>
          <a:lstStyle/>
          <a:p>
            <a:r>
              <a:rPr lang="de-DE" sz="2000" dirty="0" smtClean="0">
                <a:solidFill>
                  <a:schemeClr val="bg1"/>
                </a:solidFill>
              </a:rPr>
              <a:t>Wie lautet der Fachbegriff für die Leuchter, die zum Einzug / Auszug und Evangelium getragen werden</a:t>
            </a:r>
          </a:p>
          <a:p>
            <a:endParaRPr lang="de-DE" dirty="0">
              <a:solidFill>
                <a:schemeClr val="bg1"/>
              </a:solidFill>
            </a:endParaRPr>
          </a:p>
        </p:txBody>
      </p:sp>
      <p:sp>
        <p:nvSpPr>
          <p:cNvPr id="3" name="Textfeld 2"/>
          <p:cNvSpPr txBox="1"/>
          <p:nvPr/>
        </p:nvSpPr>
        <p:spPr>
          <a:xfrm>
            <a:off x="1907704" y="3645024"/>
            <a:ext cx="2808312" cy="400110"/>
          </a:xfrm>
          <a:prstGeom prst="rect">
            <a:avLst/>
          </a:prstGeom>
          <a:noFill/>
        </p:spPr>
        <p:txBody>
          <a:bodyPr wrap="square" rtlCol="0">
            <a:spAutoFit/>
          </a:bodyPr>
          <a:lstStyle/>
          <a:p>
            <a:r>
              <a:rPr lang="de-DE" sz="2000" dirty="0" smtClean="0">
                <a:solidFill>
                  <a:schemeClr val="bg1"/>
                </a:solidFill>
              </a:rPr>
              <a:t>Flambeau(x)</a:t>
            </a:r>
            <a:endParaRPr lang="de-DE" sz="2000" dirty="0">
              <a:solidFill>
                <a:schemeClr val="bg1"/>
              </a:solidFill>
            </a:endParaRPr>
          </a:p>
        </p:txBody>
      </p:sp>
      <p:sp>
        <p:nvSpPr>
          <p:cNvPr id="5" name="Textfeld 4"/>
          <p:cNvSpPr txBox="1"/>
          <p:nvPr/>
        </p:nvSpPr>
        <p:spPr>
          <a:xfrm>
            <a:off x="5724128" y="3645024"/>
            <a:ext cx="2808312" cy="400110"/>
          </a:xfrm>
          <a:prstGeom prst="rect">
            <a:avLst/>
          </a:prstGeom>
          <a:noFill/>
        </p:spPr>
        <p:txBody>
          <a:bodyPr wrap="square" rtlCol="0">
            <a:spAutoFit/>
          </a:bodyPr>
          <a:lstStyle/>
          <a:p>
            <a:r>
              <a:rPr lang="de-DE" sz="2000" dirty="0" smtClean="0">
                <a:solidFill>
                  <a:schemeClr val="bg1"/>
                </a:solidFill>
              </a:rPr>
              <a:t>Flammenwerfer</a:t>
            </a:r>
            <a:endParaRPr lang="de-DE" sz="2000" dirty="0">
              <a:solidFill>
                <a:schemeClr val="bg1"/>
              </a:solidFill>
            </a:endParaRPr>
          </a:p>
        </p:txBody>
      </p:sp>
      <p:sp>
        <p:nvSpPr>
          <p:cNvPr id="6" name="Textfeld 5"/>
          <p:cNvSpPr txBox="1"/>
          <p:nvPr/>
        </p:nvSpPr>
        <p:spPr>
          <a:xfrm>
            <a:off x="1902603" y="4581128"/>
            <a:ext cx="2808312" cy="400110"/>
          </a:xfrm>
          <a:prstGeom prst="rect">
            <a:avLst/>
          </a:prstGeom>
          <a:noFill/>
        </p:spPr>
        <p:txBody>
          <a:bodyPr wrap="square" rtlCol="0">
            <a:spAutoFit/>
          </a:bodyPr>
          <a:lstStyle/>
          <a:p>
            <a:r>
              <a:rPr lang="de-DE" sz="2000" dirty="0" err="1" smtClean="0">
                <a:solidFill>
                  <a:schemeClr val="bg1"/>
                </a:solidFill>
              </a:rPr>
              <a:t>Zingulum</a:t>
            </a:r>
            <a:endParaRPr lang="de-DE" sz="2000" dirty="0">
              <a:solidFill>
                <a:schemeClr val="bg1"/>
              </a:solidFill>
            </a:endParaRPr>
          </a:p>
        </p:txBody>
      </p:sp>
      <p:sp>
        <p:nvSpPr>
          <p:cNvPr id="7" name="Textfeld 6">
            <a:hlinkClick r:id="" action="ppaction://hlinkshowjump?jump=nextslide"/>
          </p:cNvPr>
          <p:cNvSpPr txBox="1"/>
          <p:nvPr/>
        </p:nvSpPr>
        <p:spPr>
          <a:xfrm>
            <a:off x="5796136" y="4613066"/>
            <a:ext cx="2808312" cy="400110"/>
          </a:xfrm>
          <a:prstGeom prst="rect">
            <a:avLst/>
          </a:prstGeom>
          <a:noFill/>
        </p:spPr>
        <p:txBody>
          <a:bodyPr wrap="square" rtlCol="0">
            <a:spAutoFit/>
          </a:bodyPr>
          <a:lstStyle/>
          <a:p>
            <a:r>
              <a:rPr lang="de-DE" sz="2000" dirty="0" smtClean="0">
                <a:solidFill>
                  <a:schemeClr val="bg1"/>
                </a:solidFill>
              </a:rPr>
              <a:t>Flammkuchen</a:t>
            </a:r>
            <a:endParaRPr lang="de-DE" sz="2000" dirty="0">
              <a:solidFill>
                <a:schemeClr val="bg1"/>
              </a:solidFill>
            </a:endParaRPr>
          </a:p>
        </p:txBody>
      </p:sp>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352" y="2852936"/>
            <a:ext cx="1328648" cy="3876236"/>
          </a:xfrm>
          <a:prstGeom prst="rect">
            <a:avLst/>
          </a:prstGeom>
        </p:spPr>
      </p:pic>
      <p:sp>
        <p:nvSpPr>
          <p:cNvPr id="10" name="Textfeld 9">
            <a:hlinkClick r:id="rId4" action="ppaction://hlinksldjump"/>
          </p:cNvPr>
          <p:cNvSpPr txBox="1"/>
          <p:nvPr/>
        </p:nvSpPr>
        <p:spPr>
          <a:xfrm>
            <a:off x="8244408" y="404664"/>
            <a:ext cx="504056" cy="523220"/>
          </a:xfrm>
          <a:prstGeom prst="rect">
            <a:avLst/>
          </a:prstGeom>
          <a:ln/>
        </p:spPr>
        <p:style>
          <a:lnRef idx="0">
            <a:schemeClr val="accent2"/>
          </a:lnRef>
          <a:fillRef idx="3">
            <a:schemeClr val="accent2"/>
          </a:fillRef>
          <a:effectRef idx="3">
            <a:schemeClr val="accent2"/>
          </a:effectRef>
          <a:fontRef idx="minor">
            <a:schemeClr val="lt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de-DE"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de-DE" sz="2800" b="1" dirty="0" smtClean="0">
                <a:ln w="11430"/>
                <a:solidFill>
                  <a:srgbClr val="600000"/>
                </a:solidFill>
                <a:effectLst>
                  <a:outerShdw blurRad="50800" dist="39000" dir="5460000" algn="tl">
                    <a:srgbClr val="000000">
                      <a:alpha val="38000"/>
                    </a:srgbClr>
                  </a:outerShdw>
                </a:effectLst>
              </a:rPr>
              <a:t>?</a:t>
            </a:r>
            <a:endParaRPr lang="de-DE" sz="2800" b="1" dirty="0">
              <a:ln w="11430"/>
              <a:solidFill>
                <a:srgbClr val="600000"/>
              </a:solidFill>
              <a:effectLst>
                <a:outerShdw blurRad="50800" dist="39000" dir="5460000" algn="tl">
                  <a:srgbClr val="000000">
                    <a:alpha val="38000"/>
                  </a:srgbClr>
                </a:outerShdw>
              </a:effectLst>
            </a:endParaRPr>
          </a:p>
        </p:txBody>
      </p:sp>
      <p:sp>
        <p:nvSpPr>
          <p:cNvPr id="4" name="Textfeld 3">
            <a:hlinkClick r:id="rId5" action="ppaction://hlinksldjump"/>
          </p:cNvPr>
          <p:cNvSpPr txBox="1"/>
          <p:nvPr/>
        </p:nvSpPr>
        <p:spPr>
          <a:xfrm>
            <a:off x="1043608" y="4365104"/>
            <a:ext cx="7704856" cy="923330"/>
          </a:xfrm>
          <a:prstGeom prst="rect">
            <a:avLst/>
          </a:prstGeom>
          <a:noFill/>
        </p:spPr>
        <p:txBody>
          <a:bodyPr wrap="square" rtlCol="0">
            <a:spAutoFit/>
          </a:bodyPr>
          <a:lstStyle/>
          <a:p>
            <a:endParaRPr lang="de-DE" dirty="0" smtClean="0"/>
          </a:p>
          <a:p>
            <a:endParaRPr lang="de-DE" dirty="0"/>
          </a:p>
          <a:p>
            <a:endParaRPr lang="de-DE" dirty="0"/>
          </a:p>
        </p:txBody>
      </p:sp>
      <p:sp>
        <p:nvSpPr>
          <p:cNvPr id="11" name="Textfeld 10">
            <a:hlinkClick r:id="rId5" action="ppaction://hlinksldjump"/>
          </p:cNvPr>
          <p:cNvSpPr txBox="1"/>
          <p:nvPr/>
        </p:nvSpPr>
        <p:spPr>
          <a:xfrm>
            <a:off x="5048436" y="3383414"/>
            <a:ext cx="4020564" cy="923330"/>
          </a:xfrm>
          <a:prstGeom prst="rect">
            <a:avLst/>
          </a:prstGeom>
          <a:noFill/>
        </p:spPr>
        <p:txBody>
          <a:bodyPr wrap="square" rtlCol="0">
            <a:spAutoFit/>
          </a:bodyPr>
          <a:lstStyle/>
          <a:p>
            <a:endParaRPr lang="de-DE" dirty="0" smtClean="0"/>
          </a:p>
          <a:p>
            <a:endParaRPr lang="de-DE" dirty="0"/>
          </a:p>
          <a:p>
            <a:endParaRPr lang="de-DE" dirty="0"/>
          </a:p>
        </p:txBody>
      </p:sp>
      <p:sp>
        <p:nvSpPr>
          <p:cNvPr id="8" name="Textfeld 7">
            <a:hlinkClick r:id="rId4" action="ppaction://hlinksldjump"/>
          </p:cNvPr>
          <p:cNvSpPr txBox="1"/>
          <p:nvPr/>
        </p:nvSpPr>
        <p:spPr>
          <a:xfrm>
            <a:off x="1187624" y="3410616"/>
            <a:ext cx="3860812" cy="923330"/>
          </a:xfrm>
          <a:prstGeom prst="rect">
            <a:avLst/>
          </a:prstGeom>
          <a:noFill/>
        </p:spPr>
        <p:txBody>
          <a:bodyPr wrap="square" rtlCol="0">
            <a:spAutoFit/>
          </a:bodyPr>
          <a:lstStyle/>
          <a:p>
            <a:endParaRPr lang="de-DE" dirty="0" smtClean="0"/>
          </a:p>
          <a:p>
            <a:endParaRPr lang="de-DE" dirty="0"/>
          </a:p>
          <a:p>
            <a:endParaRPr lang="de-DE" dirty="0"/>
          </a:p>
        </p:txBody>
      </p:sp>
    </p:spTree>
    <p:extLst>
      <p:ext uri="{BB962C8B-B14F-4D97-AF65-F5344CB8AC3E}">
        <p14:creationId xmlns:p14="http://schemas.microsoft.com/office/powerpoint/2010/main" val="4648960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6.2.31\User\Jugendamt\Ministranten\POOL\09 Öffentlichkeitsarbeit und Merchandise\09-01 Onlinemedien\Instagram\Postingplan und Inhalte\Quiz im Juli\Bilder\PowerPoint\Frageprofil Grunddesign.png">
            <a:hlinkClick r:id="" action="ppaction://hlinkshowjump?jump=nextslide"/>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400" y="-27384"/>
            <a:ext cx="9724876" cy="687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2267744" y="2060848"/>
            <a:ext cx="5616624" cy="984885"/>
          </a:xfrm>
          <a:prstGeom prst="rect">
            <a:avLst/>
          </a:prstGeom>
          <a:noFill/>
        </p:spPr>
        <p:txBody>
          <a:bodyPr wrap="square" rtlCol="0">
            <a:spAutoFit/>
          </a:bodyPr>
          <a:lstStyle/>
          <a:p>
            <a:r>
              <a:rPr lang="de-DE" sz="2000" dirty="0" smtClean="0">
                <a:solidFill>
                  <a:schemeClr val="bg1"/>
                </a:solidFill>
              </a:rPr>
              <a:t>Wie heißt der Tag, der die 40 Tägige Fastenzeit vor Ostern eröffnet?</a:t>
            </a:r>
          </a:p>
          <a:p>
            <a:endParaRPr lang="de-DE" dirty="0">
              <a:solidFill>
                <a:schemeClr val="bg1"/>
              </a:solidFill>
            </a:endParaRPr>
          </a:p>
        </p:txBody>
      </p:sp>
      <p:sp>
        <p:nvSpPr>
          <p:cNvPr id="3" name="Textfeld 2"/>
          <p:cNvSpPr txBox="1"/>
          <p:nvPr/>
        </p:nvSpPr>
        <p:spPr>
          <a:xfrm>
            <a:off x="1907704" y="3645024"/>
            <a:ext cx="2808312" cy="400110"/>
          </a:xfrm>
          <a:prstGeom prst="rect">
            <a:avLst/>
          </a:prstGeom>
          <a:noFill/>
        </p:spPr>
        <p:txBody>
          <a:bodyPr wrap="square" rtlCol="0">
            <a:spAutoFit/>
          </a:bodyPr>
          <a:lstStyle/>
          <a:p>
            <a:r>
              <a:rPr lang="de-DE" sz="2000" dirty="0" smtClean="0">
                <a:solidFill>
                  <a:schemeClr val="bg1"/>
                </a:solidFill>
              </a:rPr>
              <a:t>Fastnacht</a:t>
            </a:r>
            <a:endParaRPr lang="de-DE" sz="2000" dirty="0">
              <a:solidFill>
                <a:schemeClr val="bg1"/>
              </a:solidFill>
            </a:endParaRPr>
          </a:p>
        </p:txBody>
      </p:sp>
      <p:sp>
        <p:nvSpPr>
          <p:cNvPr id="5" name="Textfeld 4"/>
          <p:cNvSpPr txBox="1"/>
          <p:nvPr/>
        </p:nvSpPr>
        <p:spPr>
          <a:xfrm>
            <a:off x="5724128" y="3645024"/>
            <a:ext cx="2808312" cy="400110"/>
          </a:xfrm>
          <a:prstGeom prst="rect">
            <a:avLst/>
          </a:prstGeom>
          <a:noFill/>
        </p:spPr>
        <p:txBody>
          <a:bodyPr wrap="square" rtlCol="0">
            <a:spAutoFit/>
          </a:bodyPr>
          <a:lstStyle/>
          <a:p>
            <a:r>
              <a:rPr lang="de-DE" sz="2000" dirty="0" smtClean="0">
                <a:solidFill>
                  <a:schemeClr val="bg1"/>
                </a:solidFill>
              </a:rPr>
              <a:t>Karfreitag</a:t>
            </a:r>
            <a:endParaRPr lang="de-DE" sz="2000" dirty="0">
              <a:solidFill>
                <a:schemeClr val="bg1"/>
              </a:solidFill>
            </a:endParaRPr>
          </a:p>
        </p:txBody>
      </p:sp>
      <p:sp>
        <p:nvSpPr>
          <p:cNvPr id="6" name="Textfeld 5"/>
          <p:cNvSpPr txBox="1"/>
          <p:nvPr/>
        </p:nvSpPr>
        <p:spPr>
          <a:xfrm>
            <a:off x="1902603" y="4581128"/>
            <a:ext cx="2808312" cy="400110"/>
          </a:xfrm>
          <a:prstGeom prst="rect">
            <a:avLst/>
          </a:prstGeom>
          <a:noFill/>
        </p:spPr>
        <p:txBody>
          <a:bodyPr wrap="square" rtlCol="0">
            <a:spAutoFit/>
          </a:bodyPr>
          <a:lstStyle/>
          <a:p>
            <a:r>
              <a:rPr lang="de-DE" sz="2000" dirty="0" smtClean="0">
                <a:solidFill>
                  <a:schemeClr val="bg1"/>
                </a:solidFill>
              </a:rPr>
              <a:t>Allerseelen</a:t>
            </a:r>
            <a:endParaRPr lang="de-DE" sz="2000" dirty="0">
              <a:solidFill>
                <a:schemeClr val="bg1"/>
              </a:solidFill>
            </a:endParaRPr>
          </a:p>
        </p:txBody>
      </p:sp>
      <p:sp>
        <p:nvSpPr>
          <p:cNvPr id="7" name="Textfeld 6">
            <a:hlinkClick r:id="" action="ppaction://hlinkshowjump?jump=nextslide"/>
          </p:cNvPr>
          <p:cNvSpPr txBox="1"/>
          <p:nvPr/>
        </p:nvSpPr>
        <p:spPr>
          <a:xfrm>
            <a:off x="5796136" y="4613066"/>
            <a:ext cx="2808312" cy="400110"/>
          </a:xfrm>
          <a:prstGeom prst="rect">
            <a:avLst/>
          </a:prstGeom>
          <a:noFill/>
        </p:spPr>
        <p:txBody>
          <a:bodyPr wrap="square" rtlCol="0">
            <a:spAutoFit/>
          </a:bodyPr>
          <a:lstStyle/>
          <a:p>
            <a:r>
              <a:rPr lang="de-DE" sz="2000" dirty="0" smtClean="0">
                <a:solidFill>
                  <a:schemeClr val="bg1"/>
                </a:solidFill>
              </a:rPr>
              <a:t>Aschermittwoch</a:t>
            </a:r>
            <a:endParaRPr lang="de-DE" sz="2000" dirty="0">
              <a:solidFill>
                <a:schemeClr val="bg1"/>
              </a:solidFill>
            </a:endParaRPr>
          </a:p>
        </p:txBody>
      </p:sp>
      <p:sp>
        <p:nvSpPr>
          <p:cNvPr id="8" name="Textfeld 7">
            <a:hlinkClick r:id="rId3" action="ppaction://hlinksldjump"/>
          </p:cNvPr>
          <p:cNvSpPr txBox="1"/>
          <p:nvPr/>
        </p:nvSpPr>
        <p:spPr>
          <a:xfrm>
            <a:off x="8244408" y="404664"/>
            <a:ext cx="504056" cy="523220"/>
          </a:xfrm>
          <a:prstGeom prst="rect">
            <a:avLst/>
          </a:prstGeom>
          <a:ln/>
        </p:spPr>
        <p:style>
          <a:lnRef idx="0">
            <a:schemeClr val="accent2"/>
          </a:lnRef>
          <a:fillRef idx="3">
            <a:schemeClr val="accent2"/>
          </a:fillRef>
          <a:effectRef idx="3">
            <a:schemeClr val="accent2"/>
          </a:effectRef>
          <a:fontRef idx="minor">
            <a:schemeClr val="lt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de-DE"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de-DE" sz="2800" b="1" dirty="0" smtClean="0">
                <a:ln w="11430"/>
                <a:solidFill>
                  <a:srgbClr val="600000"/>
                </a:solidFill>
                <a:effectLst>
                  <a:outerShdw blurRad="50800" dist="39000" dir="5460000" algn="tl">
                    <a:srgbClr val="000000">
                      <a:alpha val="38000"/>
                    </a:srgbClr>
                  </a:outerShdw>
                </a:effectLst>
              </a:rPr>
              <a:t>?</a:t>
            </a:r>
            <a:endParaRPr lang="de-DE" sz="2800" b="1" dirty="0">
              <a:ln w="11430"/>
              <a:solidFill>
                <a:srgbClr val="600000"/>
              </a:solidFill>
              <a:effectLst>
                <a:outerShdw blurRad="50800" dist="39000" dir="5460000" algn="tl">
                  <a:srgbClr val="000000">
                    <a:alpha val="38000"/>
                  </a:srgbClr>
                </a:outerShdw>
              </a:effectLst>
            </a:endParaRPr>
          </a:p>
        </p:txBody>
      </p:sp>
      <p:sp>
        <p:nvSpPr>
          <p:cNvPr id="9" name="Textfeld 8">
            <a:hlinkClick r:id="rId3" action="ppaction://hlinksldjump"/>
          </p:cNvPr>
          <p:cNvSpPr txBox="1"/>
          <p:nvPr/>
        </p:nvSpPr>
        <p:spPr>
          <a:xfrm>
            <a:off x="5076056" y="4365104"/>
            <a:ext cx="3888432" cy="923330"/>
          </a:xfrm>
          <a:prstGeom prst="rect">
            <a:avLst/>
          </a:prstGeom>
          <a:noFill/>
        </p:spPr>
        <p:txBody>
          <a:bodyPr wrap="square" rtlCol="0">
            <a:spAutoFit/>
          </a:bodyPr>
          <a:lstStyle/>
          <a:p>
            <a:endParaRPr lang="de-DE" dirty="0" smtClean="0"/>
          </a:p>
          <a:p>
            <a:endParaRPr lang="de-DE" dirty="0"/>
          </a:p>
          <a:p>
            <a:endParaRPr lang="de-DE" dirty="0"/>
          </a:p>
        </p:txBody>
      </p:sp>
      <p:sp>
        <p:nvSpPr>
          <p:cNvPr id="10" name="Textfeld 9">
            <a:hlinkClick r:id="rId4" action="ppaction://hlinksldjump"/>
          </p:cNvPr>
          <p:cNvSpPr txBox="1"/>
          <p:nvPr/>
        </p:nvSpPr>
        <p:spPr>
          <a:xfrm>
            <a:off x="1115616" y="3410616"/>
            <a:ext cx="7848872" cy="923330"/>
          </a:xfrm>
          <a:prstGeom prst="rect">
            <a:avLst/>
          </a:prstGeom>
          <a:noFill/>
        </p:spPr>
        <p:txBody>
          <a:bodyPr wrap="square" rtlCol="0">
            <a:spAutoFit/>
          </a:bodyPr>
          <a:lstStyle/>
          <a:p>
            <a:endParaRPr lang="de-DE" dirty="0" smtClean="0"/>
          </a:p>
          <a:p>
            <a:endParaRPr lang="de-DE" dirty="0"/>
          </a:p>
          <a:p>
            <a:endParaRPr lang="de-DE" dirty="0"/>
          </a:p>
        </p:txBody>
      </p:sp>
      <p:sp>
        <p:nvSpPr>
          <p:cNvPr id="12" name="Textfeld 11">
            <a:hlinkClick r:id="rId4" action="ppaction://hlinksldjump"/>
          </p:cNvPr>
          <p:cNvSpPr txBox="1"/>
          <p:nvPr/>
        </p:nvSpPr>
        <p:spPr>
          <a:xfrm>
            <a:off x="1268016" y="4319518"/>
            <a:ext cx="3808040" cy="923330"/>
          </a:xfrm>
          <a:prstGeom prst="rect">
            <a:avLst/>
          </a:prstGeom>
          <a:noFill/>
        </p:spPr>
        <p:txBody>
          <a:bodyPr wrap="square" rtlCol="0">
            <a:spAutoFit/>
          </a:bodyPr>
          <a:lstStyle/>
          <a:p>
            <a:endParaRPr lang="de-DE" dirty="0" smtClean="0"/>
          </a:p>
          <a:p>
            <a:endParaRPr lang="de-DE" dirty="0"/>
          </a:p>
          <a:p>
            <a:endParaRPr lang="de-DE" dirty="0"/>
          </a:p>
        </p:txBody>
      </p:sp>
    </p:spTree>
    <p:extLst>
      <p:ext uri="{BB962C8B-B14F-4D97-AF65-F5344CB8AC3E}">
        <p14:creationId xmlns:p14="http://schemas.microsoft.com/office/powerpoint/2010/main" val="32334044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 action="ppaction://hlinkshowjump?jump=nextslide"/>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1400" y="-26911"/>
            <a:ext cx="9724876" cy="6875054"/>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2267744" y="2348880"/>
            <a:ext cx="5616624" cy="984885"/>
          </a:xfrm>
          <a:prstGeom prst="rect">
            <a:avLst/>
          </a:prstGeom>
          <a:noFill/>
        </p:spPr>
        <p:txBody>
          <a:bodyPr wrap="square" rtlCol="0">
            <a:spAutoFit/>
          </a:bodyPr>
          <a:lstStyle/>
          <a:p>
            <a:r>
              <a:rPr lang="de-DE" sz="2000" dirty="0" smtClean="0">
                <a:solidFill>
                  <a:schemeClr val="bg1"/>
                </a:solidFill>
              </a:rPr>
              <a:t>Welches Wort suchen wir hier?</a:t>
            </a:r>
          </a:p>
          <a:p>
            <a:r>
              <a:rPr lang="de-DE" sz="2000" dirty="0" smtClean="0">
                <a:solidFill>
                  <a:schemeClr val="bg1"/>
                </a:solidFill>
              </a:rPr>
              <a:t>SWRAFASHEUHCI</a:t>
            </a:r>
          </a:p>
          <a:p>
            <a:endParaRPr lang="de-DE" dirty="0">
              <a:solidFill>
                <a:schemeClr val="bg1"/>
              </a:solidFill>
            </a:endParaRPr>
          </a:p>
        </p:txBody>
      </p:sp>
      <p:sp>
        <p:nvSpPr>
          <p:cNvPr id="3" name="Rechteck 2"/>
          <p:cNvSpPr/>
          <p:nvPr/>
        </p:nvSpPr>
        <p:spPr>
          <a:xfrm>
            <a:off x="-180528" y="-171400"/>
            <a:ext cx="10009112" cy="7416824"/>
          </a:xfrm>
          <a:prstGeom prst="rect">
            <a:avLst/>
          </a:prstGeom>
          <a:solidFill>
            <a:srgbClr val="FFFFFF">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2267744" y="3861048"/>
            <a:ext cx="5472608" cy="1138773"/>
          </a:xfrm>
          <a:prstGeom prst="rect">
            <a:avLst/>
          </a:prstGeom>
          <a:noFill/>
        </p:spPr>
        <p:txBody>
          <a:bodyPr wrap="square" rtlCol="0">
            <a:spAutoFit/>
          </a:bodyPr>
          <a:lstStyle/>
          <a:p>
            <a:r>
              <a:rPr lang="de-DE" sz="2400" dirty="0" smtClean="0">
                <a:solidFill>
                  <a:srgbClr val="C00000"/>
                </a:solidFill>
              </a:rPr>
              <a:t>Das gesuchte Wort ist:</a:t>
            </a:r>
            <a:endParaRPr lang="de-DE" sz="4400" dirty="0">
              <a:solidFill>
                <a:srgbClr val="C00000"/>
              </a:solidFill>
            </a:endParaRPr>
          </a:p>
          <a:p>
            <a:r>
              <a:rPr lang="de-DE" sz="4400" dirty="0" smtClean="0">
                <a:solidFill>
                  <a:srgbClr val="C00000"/>
                </a:solidFill>
              </a:rPr>
              <a:t>	WEIHRAUCHFASS</a:t>
            </a:r>
            <a:endParaRPr lang="de-DE" sz="4400" dirty="0">
              <a:solidFill>
                <a:srgbClr val="C00000"/>
              </a:solidFill>
            </a:endParaRPr>
          </a:p>
        </p:txBody>
      </p:sp>
      <p:sp>
        <p:nvSpPr>
          <p:cNvPr id="4" name="Rechteck 3">
            <a:hlinkClick r:id="rId3" action="ppaction://hlinksldjump"/>
          </p:cNvPr>
          <p:cNvSpPr/>
          <p:nvPr/>
        </p:nvSpPr>
        <p:spPr>
          <a:xfrm>
            <a:off x="-180528" y="-171400"/>
            <a:ext cx="10297144" cy="7560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048925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6.2.31\User\Jugendamt\Ministranten\POOL\09 Öffentlichkeitsarbeit und Merchandise\09-01 Onlinemedien\Instagram\Postingplan und Inhalte\Quiz im Juli\Bilder\PowerPoint\Frageprofil Grunddesign.png">
            <a:hlinkClick r:id="" action="ppaction://hlinkshowjump?jump=nextslide"/>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400" y="-27384"/>
            <a:ext cx="9724876" cy="687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2267744" y="1981289"/>
            <a:ext cx="5616624" cy="1015663"/>
          </a:xfrm>
          <a:prstGeom prst="rect">
            <a:avLst/>
          </a:prstGeom>
          <a:noFill/>
        </p:spPr>
        <p:txBody>
          <a:bodyPr wrap="square" rtlCol="0">
            <a:spAutoFit/>
          </a:bodyPr>
          <a:lstStyle/>
          <a:p>
            <a:r>
              <a:rPr lang="de-DE" sz="2000" dirty="0" smtClean="0">
                <a:solidFill>
                  <a:schemeClr val="bg1"/>
                </a:solidFill>
              </a:rPr>
              <a:t>Welche liturgische Farbe tragen Pfarrer und viele Minis während des „normalen“ Kirchenjahrs ohne Feste?</a:t>
            </a:r>
            <a:endParaRPr lang="de-DE" dirty="0">
              <a:solidFill>
                <a:schemeClr val="bg1"/>
              </a:solidFill>
            </a:endParaRPr>
          </a:p>
        </p:txBody>
      </p:sp>
      <p:sp>
        <p:nvSpPr>
          <p:cNvPr id="3" name="Textfeld 2"/>
          <p:cNvSpPr txBox="1"/>
          <p:nvPr/>
        </p:nvSpPr>
        <p:spPr>
          <a:xfrm>
            <a:off x="1907704" y="3645024"/>
            <a:ext cx="2808312" cy="400110"/>
          </a:xfrm>
          <a:prstGeom prst="rect">
            <a:avLst/>
          </a:prstGeom>
          <a:noFill/>
        </p:spPr>
        <p:txBody>
          <a:bodyPr wrap="square" rtlCol="0">
            <a:spAutoFit/>
          </a:bodyPr>
          <a:lstStyle/>
          <a:p>
            <a:r>
              <a:rPr lang="de-DE" sz="2000" dirty="0" smtClean="0">
                <a:solidFill>
                  <a:schemeClr val="bg1"/>
                </a:solidFill>
              </a:rPr>
              <a:t>weiß</a:t>
            </a:r>
            <a:endParaRPr lang="de-DE" sz="2000" dirty="0">
              <a:solidFill>
                <a:schemeClr val="bg1"/>
              </a:solidFill>
            </a:endParaRPr>
          </a:p>
        </p:txBody>
      </p:sp>
      <p:sp>
        <p:nvSpPr>
          <p:cNvPr id="5" name="Textfeld 4"/>
          <p:cNvSpPr txBox="1"/>
          <p:nvPr/>
        </p:nvSpPr>
        <p:spPr>
          <a:xfrm>
            <a:off x="5724128" y="3645024"/>
            <a:ext cx="2808312" cy="400110"/>
          </a:xfrm>
          <a:prstGeom prst="rect">
            <a:avLst/>
          </a:prstGeom>
          <a:noFill/>
        </p:spPr>
        <p:txBody>
          <a:bodyPr wrap="square" rtlCol="0">
            <a:spAutoFit/>
          </a:bodyPr>
          <a:lstStyle/>
          <a:p>
            <a:r>
              <a:rPr lang="de-DE" sz="2000" dirty="0" smtClean="0">
                <a:solidFill>
                  <a:schemeClr val="bg1"/>
                </a:solidFill>
              </a:rPr>
              <a:t>rot</a:t>
            </a:r>
            <a:endParaRPr lang="de-DE" sz="2000" dirty="0">
              <a:solidFill>
                <a:schemeClr val="bg1"/>
              </a:solidFill>
            </a:endParaRPr>
          </a:p>
        </p:txBody>
      </p:sp>
      <p:sp>
        <p:nvSpPr>
          <p:cNvPr id="6" name="Textfeld 5"/>
          <p:cNvSpPr txBox="1"/>
          <p:nvPr/>
        </p:nvSpPr>
        <p:spPr>
          <a:xfrm>
            <a:off x="1902603" y="4581128"/>
            <a:ext cx="2808312" cy="400110"/>
          </a:xfrm>
          <a:prstGeom prst="rect">
            <a:avLst/>
          </a:prstGeom>
          <a:noFill/>
        </p:spPr>
        <p:txBody>
          <a:bodyPr wrap="square" rtlCol="0">
            <a:spAutoFit/>
          </a:bodyPr>
          <a:lstStyle/>
          <a:p>
            <a:r>
              <a:rPr lang="de-DE" sz="2000" dirty="0" smtClean="0">
                <a:solidFill>
                  <a:schemeClr val="bg1"/>
                </a:solidFill>
              </a:rPr>
              <a:t>lila</a:t>
            </a:r>
            <a:endParaRPr lang="de-DE" sz="2000" dirty="0">
              <a:solidFill>
                <a:schemeClr val="bg1"/>
              </a:solidFill>
            </a:endParaRPr>
          </a:p>
        </p:txBody>
      </p:sp>
      <p:sp>
        <p:nvSpPr>
          <p:cNvPr id="7" name="Textfeld 6">
            <a:hlinkClick r:id="" action="ppaction://hlinkshowjump?jump=nextslide"/>
          </p:cNvPr>
          <p:cNvSpPr txBox="1"/>
          <p:nvPr/>
        </p:nvSpPr>
        <p:spPr>
          <a:xfrm>
            <a:off x="5796136" y="4613066"/>
            <a:ext cx="2808312" cy="400110"/>
          </a:xfrm>
          <a:prstGeom prst="rect">
            <a:avLst/>
          </a:prstGeom>
          <a:noFill/>
        </p:spPr>
        <p:txBody>
          <a:bodyPr wrap="square" rtlCol="0">
            <a:spAutoFit/>
          </a:bodyPr>
          <a:lstStyle/>
          <a:p>
            <a:r>
              <a:rPr lang="de-DE" sz="2000" dirty="0" smtClean="0">
                <a:solidFill>
                  <a:schemeClr val="bg1"/>
                </a:solidFill>
              </a:rPr>
              <a:t>grün</a:t>
            </a:r>
            <a:endParaRPr lang="de-DE" sz="2000" dirty="0">
              <a:solidFill>
                <a:schemeClr val="bg1"/>
              </a:solidFill>
            </a:endParaRPr>
          </a:p>
        </p:txBody>
      </p:sp>
      <p:sp>
        <p:nvSpPr>
          <p:cNvPr id="8" name="Textfeld 7">
            <a:hlinkClick r:id="rId3" action="ppaction://hlinksldjump"/>
          </p:cNvPr>
          <p:cNvSpPr txBox="1"/>
          <p:nvPr/>
        </p:nvSpPr>
        <p:spPr>
          <a:xfrm>
            <a:off x="8244408" y="404664"/>
            <a:ext cx="504056" cy="523220"/>
          </a:xfrm>
          <a:prstGeom prst="rect">
            <a:avLst/>
          </a:prstGeom>
          <a:ln/>
        </p:spPr>
        <p:style>
          <a:lnRef idx="0">
            <a:schemeClr val="accent2"/>
          </a:lnRef>
          <a:fillRef idx="3">
            <a:schemeClr val="accent2"/>
          </a:fillRef>
          <a:effectRef idx="3">
            <a:schemeClr val="accent2"/>
          </a:effectRef>
          <a:fontRef idx="minor">
            <a:schemeClr val="lt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de-DE"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de-DE" sz="2800" b="1" dirty="0" smtClean="0">
                <a:ln w="11430"/>
                <a:solidFill>
                  <a:srgbClr val="600000"/>
                </a:solidFill>
                <a:effectLst>
                  <a:outerShdw blurRad="50800" dist="39000" dir="5460000" algn="tl">
                    <a:srgbClr val="000000">
                      <a:alpha val="38000"/>
                    </a:srgbClr>
                  </a:outerShdw>
                </a:effectLst>
              </a:rPr>
              <a:t>?</a:t>
            </a:r>
            <a:endParaRPr lang="de-DE" sz="2800" b="1" dirty="0">
              <a:ln w="11430"/>
              <a:solidFill>
                <a:srgbClr val="600000"/>
              </a:solidFill>
              <a:effectLst>
                <a:outerShdw blurRad="50800" dist="39000" dir="5460000" algn="tl">
                  <a:srgbClr val="000000">
                    <a:alpha val="38000"/>
                  </a:srgbClr>
                </a:outerShdw>
              </a:effectLst>
            </a:endParaRPr>
          </a:p>
        </p:txBody>
      </p:sp>
      <p:sp>
        <p:nvSpPr>
          <p:cNvPr id="4" name="Textfeld 3">
            <a:hlinkClick r:id="rId3" action="ppaction://hlinksldjump"/>
          </p:cNvPr>
          <p:cNvSpPr txBox="1"/>
          <p:nvPr/>
        </p:nvSpPr>
        <p:spPr>
          <a:xfrm>
            <a:off x="5076056" y="4365104"/>
            <a:ext cx="3816424" cy="923330"/>
          </a:xfrm>
          <a:prstGeom prst="rect">
            <a:avLst/>
          </a:prstGeom>
          <a:noFill/>
        </p:spPr>
        <p:txBody>
          <a:bodyPr wrap="square" rtlCol="0">
            <a:spAutoFit/>
          </a:bodyPr>
          <a:lstStyle/>
          <a:p>
            <a:endParaRPr lang="de-DE" dirty="0" smtClean="0"/>
          </a:p>
          <a:p>
            <a:endParaRPr lang="de-DE" dirty="0"/>
          </a:p>
          <a:p>
            <a:endParaRPr lang="de-DE" dirty="0"/>
          </a:p>
        </p:txBody>
      </p:sp>
      <p:sp>
        <p:nvSpPr>
          <p:cNvPr id="9" name="Textfeld 8">
            <a:hlinkClick r:id="rId4" action="ppaction://hlinksldjump"/>
          </p:cNvPr>
          <p:cNvSpPr txBox="1"/>
          <p:nvPr/>
        </p:nvSpPr>
        <p:spPr>
          <a:xfrm>
            <a:off x="1187624" y="3410616"/>
            <a:ext cx="7848872" cy="923330"/>
          </a:xfrm>
          <a:prstGeom prst="rect">
            <a:avLst/>
          </a:prstGeom>
          <a:noFill/>
        </p:spPr>
        <p:txBody>
          <a:bodyPr wrap="square" rtlCol="0">
            <a:spAutoFit/>
          </a:bodyPr>
          <a:lstStyle/>
          <a:p>
            <a:endParaRPr lang="de-DE" dirty="0" smtClean="0"/>
          </a:p>
          <a:p>
            <a:endParaRPr lang="de-DE" dirty="0"/>
          </a:p>
          <a:p>
            <a:endParaRPr lang="de-DE" dirty="0"/>
          </a:p>
        </p:txBody>
      </p:sp>
      <p:sp>
        <p:nvSpPr>
          <p:cNvPr id="11" name="Textfeld 10">
            <a:hlinkClick r:id="rId4" action="ppaction://hlinksldjump"/>
          </p:cNvPr>
          <p:cNvSpPr txBox="1"/>
          <p:nvPr/>
        </p:nvSpPr>
        <p:spPr>
          <a:xfrm>
            <a:off x="1047056" y="4319518"/>
            <a:ext cx="3924436" cy="923330"/>
          </a:xfrm>
          <a:prstGeom prst="rect">
            <a:avLst/>
          </a:prstGeom>
          <a:noFill/>
        </p:spPr>
        <p:txBody>
          <a:bodyPr wrap="square" rtlCol="0">
            <a:spAutoFit/>
          </a:bodyPr>
          <a:lstStyle/>
          <a:p>
            <a:endParaRPr lang="de-DE" dirty="0" smtClean="0"/>
          </a:p>
          <a:p>
            <a:endParaRPr lang="de-DE" dirty="0"/>
          </a:p>
          <a:p>
            <a:endParaRPr lang="de-DE" dirty="0"/>
          </a:p>
        </p:txBody>
      </p:sp>
    </p:spTree>
    <p:extLst>
      <p:ext uri="{BB962C8B-B14F-4D97-AF65-F5344CB8AC3E}">
        <p14:creationId xmlns:p14="http://schemas.microsoft.com/office/powerpoint/2010/main" val="2276378735"/>
      </p:ext>
    </p:extLst>
  </p:cSld>
  <p:clrMapOvr>
    <a:masterClrMapping/>
  </p:clrMapOvr>
  <p:timing>
    <p:tnLst>
      <p:par>
        <p:cTn id="1" dur="indefinite" restart="never" nodeType="tmRoot"/>
      </p:par>
    </p:tn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896</Words>
  <Application>Microsoft Office PowerPoint</Application>
  <PresentationFormat>Bildschirmpräsentation (4:3)</PresentationFormat>
  <Paragraphs>302</Paragraphs>
  <Slides>45</Slides>
  <Notes>31</Notes>
  <HiddenSlides>0</HiddenSlides>
  <MMClips>0</MMClips>
  <ScaleCrop>false</ScaleCrop>
  <HeadingPairs>
    <vt:vector size="4" baseType="variant">
      <vt:variant>
        <vt:lpstr>Design</vt:lpstr>
      </vt:variant>
      <vt:variant>
        <vt:i4>1</vt:i4>
      </vt:variant>
      <vt:variant>
        <vt:lpstr>Folientitel</vt:lpstr>
      </vt:variant>
      <vt:variant>
        <vt:i4>45</vt:i4>
      </vt:variant>
    </vt:vector>
  </HeadingPairs>
  <TitlesOfParts>
    <vt:vector size="46" baseType="lpstr">
      <vt:lpstr>Larissa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Bischöfliches Jugendamt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Patricia Böhmerle</dc:creator>
  <cp:lastModifiedBy>Patricia Böhmerle</cp:lastModifiedBy>
  <cp:revision>82</cp:revision>
  <dcterms:created xsi:type="dcterms:W3CDTF">2021-07-27T19:33:27Z</dcterms:created>
  <dcterms:modified xsi:type="dcterms:W3CDTF">2021-08-04T07:43:35Z</dcterms:modified>
</cp:coreProperties>
</file>